
<file path=[Content_Types].xml><?xml version="1.0" encoding="utf-8"?>
<Types xmlns="http://schemas.openxmlformats.org/package/2006/content-types">
  <Default Extension="jpg" ContentType="image/jp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sldIdLst>
    <p:sldId id="256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318" r:id="rId18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778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52525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10/12/2023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10/12/2023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10/12/2023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26492" y="6490714"/>
            <a:ext cx="1781556" cy="31394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342886"/>
            <a:ext cx="12191999" cy="51511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222503" y="6446518"/>
            <a:ext cx="1781556" cy="313942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54476" y="125095"/>
            <a:ext cx="6083046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84605" y="2698750"/>
            <a:ext cx="11151235" cy="31426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52525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6.png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8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7.pn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image" Target="../media/image7.jpg"/><Relationship Id="rId9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jpg"/><Relationship Id="rId5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hyperlink" Target="https://www.fieldengineer.com/skills/lan-technician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6.pn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object 3"/>
            <p:cNvSpPr/>
            <p:nvPr/>
          </p:nvSpPr>
          <p:spPr>
            <a:xfrm>
              <a:off x="32004" y="0"/>
              <a:ext cx="12160250" cy="6858000"/>
            </a:xfrm>
            <a:custGeom>
              <a:avLst/>
              <a:gdLst/>
              <a:ahLst/>
              <a:cxnLst/>
              <a:rect l="l" t="t" r="r" b="b"/>
              <a:pathLst>
                <a:path w="12160250" h="6858000">
                  <a:moveTo>
                    <a:pt x="12159996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2159996" y="6858000"/>
                  </a:lnTo>
                  <a:lnTo>
                    <a:pt x="12159996" y="0"/>
                  </a:lnTo>
                  <a:close/>
                </a:path>
              </a:pathLst>
            </a:custGeom>
            <a:solidFill>
              <a:srgbClr val="B8114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976371" y="2196083"/>
              <a:ext cx="3442716" cy="11049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081266" y="1264665"/>
            <a:ext cx="4513580" cy="1671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324610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solidFill>
                  <a:srgbClr val="FFFFFF"/>
                </a:solidFill>
                <a:latin typeface="Carlito"/>
                <a:cs typeface="Carlito"/>
              </a:rPr>
              <a:t>19</a:t>
            </a:r>
            <a:r>
              <a:rPr sz="3600" b="1" dirty="0">
                <a:solidFill>
                  <a:srgbClr val="FFFFFF"/>
                </a:solidFill>
                <a:latin typeface="Carlito"/>
                <a:cs typeface="Carlito"/>
              </a:rPr>
              <a:t>CSE3</a:t>
            </a:r>
            <a:r>
              <a:rPr lang="en-US" sz="3600" b="1" dirty="0">
                <a:solidFill>
                  <a:srgbClr val="FFFFFF"/>
                </a:solidFill>
                <a:latin typeface="Carlito"/>
                <a:cs typeface="Carlito"/>
              </a:rPr>
              <a:t>01</a:t>
            </a:r>
            <a:r>
              <a:rPr sz="3600" b="1" dirty="0">
                <a:solidFill>
                  <a:srgbClr val="FFFFFF"/>
                </a:solidFill>
                <a:latin typeface="Carlito"/>
                <a:cs typeface="Carlito"/>
              </a:rPr>
              <a:t>  </a:t>
            </a:r>
            <a:r>
              <a:rPr sz="3600" b="1" spc="-5" dirty="0">
                <a:solidFill>
                  <a:srgbClr val="FFFFFF"/>
                </a:solidFill>
                <a:latin typeface="Carlito"/>
                <a:cs typeface="Carlito"/>
              </a:rPr>
              <a:t>COMPUTER</a:t>
            </a:r>
            <a:r>
              <a:rPr sz="3600" b="1" spc="-114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3600" b="1" spc="-10" dirty="0">
                <a:solidFill>
                  <a:srgbClr val="FFFFFF"/>
                </a:solidFill>
                <a:latin typeface="Carlito"/>
                <a:cs typeface="Carlito"/>
              </a:rPr>
              <a:t>NETWORKS</a:t>
            </a:r>
            <a:endParaRPr sz="3600" dirty="0">
              <a:latin typeface="Carlito"/>
              <a:cs typeface="Carlito"/>
            </a:endParaRPr>
          </a:p>
          <a:p>
            <a:pPr marL="104139" algn="ctr">
              <a:lnSpc>
                <a:spcPct val="100000"/>
              </a:lnSpc>
            </a:pPr>
            <a:r>
              <a:rPr sz="3600" b="1" spc="-5" dirty="0">
                <a:solidFill>
                  <a:srgbClr val="FFFFFF"/>
                </a:solidFill>
                <a:latin typeface="Carlito"/>
                <a:cs typeface="Carlito"/>
              </a:rPr>
              <a:t>3-0-</a:t>
            </a:r>
            <a:r>
              <a:rPr lang="en-US" sz="3600" b="1" spc="-5" dirty="0">
                <a:solidFill>
                  <a:srgbClr val="FFFFFF"/>
                </a:solidFill>
                <a:latin typeface="Carlito"/>
                <a:cs typeface="Carlito"/>
              </a:rPr>
              <a:t>3</a:t>
            </a:r>
            <a:r>
              <a:rPr sz="3600" b="1" spc="-2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lang="en-US" sz="3600" b="1" spc="-20" dirty="0">
                <a:solidFill>
                  <a:srgbClr val="FFFFFF"/>
                </a:solidFill>
                <a:latin typeface="Carlito"/>
                <a:cs typeface="Carlito"/>
              </a:rPr>
              <a:t>4</a:t>
            </a:r>
            <a:endParaRPr sz="3600" dirty="0">
              <a:latin typeface="Carlito"/>
              <a:cs typeface="Carlito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32004" y="280035"/>
            <a:ext cx="12160250" cy="6577965"/>
            <a:chOff x="32003" y="280415"/>
            <a:chExt cx="12160250" cy="6577965"/>
          </a:xfrm>
        </p:grpSpPr>
        <p:sp>
          <p:nvSpPr>
            <p:cNvPr id="7" name="object 7"/>
            <p:cNvSpPr/>
            <p:nvPr/>
          </p:nvSpPr>
          <p:spPr>
            <a:xfrm>
              <a:off x="6553199" y="1871471"/>
              <a:ext cx="0" cy="1637030"/>
            </a:xfrm>
            <a:custGeom>
              <a:avLst/>
              <a:gdLst/>
              <a:ahLst/>
              <a:cxnLst/>
              <a:rect l="l" t="t" r="r" b="b"/>
              <a:pathLst>
                <a:path h="1637029">
                  <a:moveTo>
                    <a:pt x="0" y="0"/>
                  </a:moveTo>
                  <a:lnTo>
                    <a:pt x="0" y="1636776"/>
                  </a:lnTo>
                </a:path>
              </a:pathLst>
            </a:custGeom>
            <a:ln w="6350">
              <a:solidFill>
                <a:srgbClr val="FFC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19099" y="280415"/>
              <a:ext cx="2639568" cy="2639567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2003" y="3300982"/>
              <a:ext cx="12159996" cy="3557014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1B0BD62-2EB6-4276-AEB4-2DDB4F9905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8"/>
    </mc:Choice>
    <mc:Fallback xmlns="">
      <p:transition spd="slow" advTm="7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1627" y="1150619"/>
            <a:ext cx="8002523" cy="49941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69339" y="379222"/>
            <a:ext cx="548132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345" dirty="0">
                <a:solidFill>
                  <a:srgbClr val="C00000"/>
                </a:solidFill>
                <a:latin typeface="Trebuchet MS"/>
                <a:cs typeface="Trebuchet MS"/>
              </a:rPr>
              <a:t>Network </a:t>
            </a:r>
            <a:r>
              <a:rPr sz="4000" b="1" spc="-220" dirty="0">
                <a:solidFill>
                  <a:srgbClr val="C00000"/>
                </a:solidFill>
                <a:latin typeface="Trebuchet MS"/>
                <a:cs typeface="Trebuchet MS"/>
              </a:rPr>
              <a:t>Topologies-</a:t>
            </a:r>
            <a:r>
              <a:rPr sz="4000" b="1" spc="-114" dirty="0">
                <a:solidFill>
                  <a:srgbClr val="C00000"/>
                </a:solidFill>
                <a:latin typeface="Trebuchet MS"/>
                <a:cs typeface="Trebuchet MS"/>
              </a:rPr>
              <a:t> </a:t>
            </a:r>
            <a:r>
              <a:rPr sz="4000" b="1" spc="-130" dirty="0">
                <a:solidFill>
                  <a:srgbClr val="C00000"/>
                </a:solidFill>
                <a:latin typeface="Trebuchet MS"/>
                <a:cs typeface="Trebuchet MS"/>
              </a:rPr>
              <a:t>RING</a:t>
            </a:r>
            <a:endParaRPr sz="40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362315" y="695909"/>
            <a:ext cx="27806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40424E"/>
                </a:solidFill>
                <a:latin typeface="Carlito"/>
                <a:cs typeface="Carlito"/>
              </a:rPr>
              <a:t>Advantages </a:t>
            </a:r>
            <a:r>
              <a:rPr sz="1800" b="1" dirty="0">
                <a:solidFill>
                  <a:srgbClr val="40424E"/>
                </a:solidFill>
                <a:latin typeface="Carlito"/>
                <a:cs typeface="Carlito"/>
              </a:rPr>
              <a:t>of this </a:t>
            </a:r>
            <a:r>
              <a:rPr sz="1800" b="1" spc="-5" dirty="0">
                <a:solidFill>
                  <a:srgbClr val="40424E"/>
                </a:solidFill>
                <a:latin typeface="Carlito"/>
                <a:cs typeface="Carlito"/>
              </a:rPr>
              <a:t>topology</a:t>
            </a:r>
            <a:r>
              <a:rPr sz="1800" b="1" spc="-105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b="1" dirty="0">
                <a:solidFill>
                  <a:srgbClr val="40424E"/>
                </a:solidFill>
                <a:latin typeface="Carlito"/>
                <a:cs typeface="Carlito"/>
              </a:rPr>
              <a:t>: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62315" y="1254378"/>
            <a:ext cx="3496945" cy="30346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71145">
              <a:lnSpc>
                <a:spcPct val="100000"/>
              </a:lnSpc>
              <a:spcBef>
                <a:spcPts val="100"/>
              </a:spcBef>
              <a:buSzPct val="94444"/>
              <a:buChar char="•"/>
              <a:tabLst>
                <a:tab pos="93980" algn="l"/>
              </a:tabLst>
            </a:pP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All data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flows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in one </a:t>
            </a:r>
            <a:r>
              <a:rPr sz="1800" b="1" dirty="0">
                <a:solidFill>
                  <a:srgbClr val="1F2023"/>
                </a:solidFill>
                <a:latin typeface="Arial"/>
                <a:cs typeface="Arial"/>
              </a:rPr>
              <a:t>direction</a:t>
            </a:r>
            <a:r>
              <a:rPr sz="1800" dirty="0">
                <a:solidFill>
                  <a:srgbClr val="1F2023"/>
                </a:solidFill>
                <a:latin typeface="Arial"/>
                <a:cs typeface="Arial"/>
              </a:rPr>
              <a:t>, 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reducing </a:t>
            </a:r>
            <a:r>
              <a:rPr sz="1800" dirty="0">
                <a:solidFill>
                  <a:srgbClr val="1F2023"/>
                </a:solidFill>
                <a:latin typeface="Arial"/>
                <a:cs typeface="Arial"/>
              </a:rPr>
              <a:t>the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chance </a:t>
            </a:r>
            <a:r>
              <a:rPr sz="1800" dirty="0">
                <a:solidFill>
                  <a:srgbClr val="1F2023"/>
                </a:solidFill>
                <a:latin typeface="Arial"/>
                <a:cs typeface="Arial"/>
              </a:rPr>
              <a:t>of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packet  collisions.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buSzPct val="94444"/>
              <a:buChar char="•"/>
              <a:tabLst>
                <a:tab pos="93980" algn="l"/>
              </a:tabLst>
            </a:pPr>
            <a:r>
              <a:rPr sz="1800" dirty="0">
                <a:solidFill>
                  <a:srgbClr val="1F2023"/>
                </a:solidFill>
                <a:latin typeface="Arial"/>
                <a:cs typeface="Arial"/>
              </a:rPr>
              <a:t>A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network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server </a:t>
            </a:r>
            <a:r>
              <a:rPr sz="1800" dirty="0">
                <a:solidFill>
                  <a:srgbClr val="1F2023"/>
                </a:solidFill>
                <a:latin typeface="Arial"/>
                <a:cs typeface="Arial"/>
              </a:rPr>
              <a:t>is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not needed </a:t>
            </a:r>
            <a:r>
              <a:rPr sz="1800" dirty="0">
                <a:solidFill>
                  <a:srgbClr val="1F2023"/>
                </a:solidFill>
                <a:latin typeface="Arial"/>
                <a:cs typeface="Arial"/>
              </a:rPr>
              <a:t>to 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control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network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connectivity 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between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each</a:t>
            </a:r>
            <a:r>
              <a:rPr sz="1800" spc="55" dirty="0">
                <a:solidFill>
                  <a:srgbClr val="1F2023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workstation.</a:t>
            </a:r>
            <a:endParaRPr sz="1800">
              <a:latin typeface="Arial"/>
              <a:cs typeface="Arial"/>
            </a:endParaRPr>
          </a:p>
          <a:p>
            <a:pPr marL="12700" marR="594360">
              <a:lnSpc>
                <a:spcPct val="100000"/>
              </a:lnSpc>
              <a:buSzPct val="94444"/>
              <a:buChar char="•"/>
              <a:tabLst>
                <a:tab pos="93980" algn="l"/>
              </a:tabLst>
            </a:pP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Data can transfer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between  workstations </a:t>
            </a:r>
            <a:r>
              <a:rPr sz="1800" dirty="0">
                <a:solidFill>
                  <a:srgbClr val="1F2023"/>
                </a:solidFill>
                <a:latin typeface="Arial"/>
                <a:cs typeface="Arial"/>
              </a:rPr>
              <a:t>at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high</a:t>
            </a:r>
            <a:r>
              <a:rPr sz="1800" spc="45" dirty="0">
                <a:solidFill>
                  <a:srgbClr val="1F2023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speeds.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har char="•"/>
            </a:pPr>
            <a:endParaRPr sz="1800">
              <a:latin typeface="Arial"/>
              <a:cs typeface="Arial"/>
            </a:endParaRPr>
          </a:p>
          <a:p>
            <a:pPr marL="93345" indent="-81280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Cheap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to install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and</a:t>
            </a:r>
            <a:r>
              <a:rPr sz="1800" spc="30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expand.</a:t>
            </a:r>
            <a:endParaRPr sz="18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b="1" spc="-5" dirty="0">
                <a:solidFill>
                  <a:srgbClr val="40424E"/>
                </a:solidFill>
                <a:latin typeface="Carlito"/>
                <a:cs typeface="Carlito"/>
              </a:rPr>
              <a:t>Problems with </a:t>
            </a:r>
            <a:r>
              <a:rPr sz="1800" b="1" dirty="0">
                <a:solidFill>
                  <a:srgbClr val="40424E"/>
                </a:solidFill>
                <a:latin typeface="Carlito"/>
                <a:cs typeface="Carlito"/>
              </a:rPr>
              <a:t>this </a:t>
            </a:r>
            <a:r>
              <a:rPr sz="1800" b="1" spc="-5" dirty="0">
                <a:solidFill>
                  <a:srgbClr val="40424E"/>
                </a:solidFill>
                <a:latin typeface="Carlito"/>
                <a:cs typeface="Carlito"/>
              </a:rPr>
              <a:t>topology</a:t>
            </a:r>
            <a:r>
              <a:rPr sz="1800" b="1" spc="-110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b="1" dirty="0">
                <a:solidFill>
                  <a:srgbClr val="40424E"/>
                </a:solidFill>
                <a:latin typeface="Carlito"/>
                <a:cs typeface="Carlito"/>
              </a:rPr>
              <a:t>: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376285" y="4318540"/>
            <a:ext cx="3358515" cy="1946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3345" indent="-81280" algn="just">
              <a:lnSpc>
                <a:spcPct val="100000"/>
              </a:lnSpc>
              <a:spcBef>
                <a:spcPts val="100"/>
              </a:spcBef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If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one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computer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goes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wrong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all</a:t>
            </a: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will</a:t>
            </a:r>
            <a:endParaRPr sz="1800" dirty="0">
              <a:latin typeface="Carlito"/>
              <a:cs typeface="Carlito"/>
            </a:endParaRPr>
          </a:p>
          <a:p>
            <a:pPr marL="12700" algn="just">
              <a:lnSpc>
                <a:spcPct val="100000"/>
              </a:lnSpc>
            </a:pP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go</a:t>
            </a:r>
            <a:r>
              <a:rPr sz="1800" spc="-105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wrong</a:t>
            </a:r>
            <a:endParaRPr sz="1800" dirty="0">
              <a:latin typeface="Carlito"/>
              <a:cs typeface="Carlito"/>
            </a:endParaRPr>
          </a:p>
          <a:p>
            <a:pPr marL="12700" marR="182245" algn="just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Troubleshooting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is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difficult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in this  </a:t>
            </a:r>
            <a:r>
              <a:rPr sz="1800" spc="-20" dirty="0">
                <a:solidFill>
                  <a:srgbClr val="40424E"/>
                </a:solidFill>
                <a:latin typeface="Carlito"/>
                <a:cs typeface="Carlito"/>
              </a:rPr>
              <a:t>topology.</a:t>
            </a:r>
            <a:endParaRPr sz="1800" dirty="0">
              <a:latin typeface="Carlito"/>
              <a:cs typeface="Carlito"/>
            </a:endParaRPr>
          </a:p>
          <a:p>
            <a:pPr marL="12700" marR="93345" algn="just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Addition of </a:t>
            </a: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stations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in between or 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removal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of </a:t>
            </a: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stations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can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disturb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 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whole</a:t>
            </a:r>
            <a:r>
              <a:rPr sz="1800" spc="5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20" dirty="0">
                <a:solidFill>
                  <a:srgbClr val="40424E"/>
                </a:solidFill>
                <a:latin typeface="Carlito"/>
                <a:cs typeface="Carlito"/>
              </a:rPr>
              <a:t>topology.</a:t>
            </a:r>
            <a:endParaRPr sz="1800" dirty="0">
              <a:latin typeface="Carlito"/>
              <a:cs typeface="Carlito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FE0EE4B-6A6B-4B58-8F2F-1ACAFFE84B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762"/>
    </mc:Choice>
    <mc:Fallback xmlns="">
      <p:transition spd="slow" advTm="54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1815" y="1331975"/>
            <a:ext cx="7587996" cy="46497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718806" y="1262329"/>
            <a:ext cx="4333240" cy="46907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40424E"/>
                </a:solidFill>
                <a:latin typeface="Carlito"/>
                <a:cs typeface="Carlito"/>
              </a:rPr>
              <a:t>Advantages </a:t>
            </a:r>
            <a:r>
              <a:rPr sz="1800" b="1" dirty="0">
                <a:solidFill>
                  <a:srgbClr val="40424E"/>
                </a:solidFill>
                <a:latin typeface="Carlito"/>
                <a:cs typeface="Carlito"/>
              </a:rPr>
              <a:t>of this </a:t>
            </a:r>
            <a:r>
              <a:rPr sz="1800" b="1" spc="-5" dirty="0">
                <a:solidFill>
                  <a:srgbClr val="40424E"/>
                </a:solidFill>
                <a:latin typeface="Carlito"/>
                <a:cs typeface="Carlito"/>
              </a:rPr>
              <a:t>topology</a:t>
            </a:r>
            <a:r>
              <a:rPr sz="1800" b="1" spc="-70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b="1" dirty="0">
                <a:solidFill>
                  <a:srgbClr val="40424E"/>
                </a:solidFill>
                <a:latin typeface="Carlito"/>
                <a:cs typeface="Carlito"/>
              </a:rPr>
              <a:t>: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50">
              <a:latin typeface="Carlito"/>
              <a:cs typeface="Carlito"/>
            </a:endParaRPr>
          </a:p>
          <a:p>
            <a:pPr marL="12700" marR="5080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If N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devices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are connected to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each other in  bus </a:t>
            </a:r>
            <a:r>
              <a:rPr sz="1800" spc="-20" dirty="0">
                <a:solidFill>
                  <a:srgbClr val="40424E"/>
                </a:solidFill>
                <a:latin typeface="Carlito"/>
                <a:cs typeface="Carlito"/>
              </a:rPr>
              <a:t>topology,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then the number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of cables 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required to connect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them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is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1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?which is  known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as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backbone cable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and N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drop lines are  required.</a:t>
            </a:r>
            <a:endParaRPr sz="1800">
              <a:latin typeface="Carlito"/>
              <a:cs typeface="Carlito"/>
            </a:endParaRPr>
          </a:p>
          <a:p>
            <a:pPr marL="12700" marR="35560">
              <a:lnSpc>
                <a:spcPct val="100000"/>
              </a:lnSpc>
              <a:spcBef>
                <a:spcPts val="5"/>
              </a:spcBef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Cost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of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cable is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less as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compared to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other  </a:t>
            </a:r>
            <a:r>
              <a:rPr sz="1800" spc="-20" dirty="0">
                <a:solidFill>
                  <a:srgbClr val="40424E"/>
                </a:solidFill>
                <a:latin typeface="Carlito"/>
                <a:cs typeface="Carlito"/>
              </a:rPr>
              <a:t>topology,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but it is used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to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built small 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networks.</a:t>
            </a:r>
            <a:endParaRPr sz="18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b="1" spc="-5" dirty="0">
                <a:solidFill>
                  <a:srgbClr val="40424E"/>
                </a:solidFill>
                <a:latin typeface="Carlito"/>
                <a:cs typeface="Carlito"/>
              </a:rPr>
              <a:t>Problems with </a:t>
            </a:r>
            <a:r>
              <a:rPr sz="1800" b="1" dirty="0">
                <a:solidFill>
                  <a:srgbClr val="40424E"/>
                </a:solidFill>
                <a:latin typeface="Carlito"/>
                <a:cs typeface="Carlito"/>
              </a:rPr>
              <a:t>this </a:t>
            </a:r>
            <a:r>
              <a:rPr sz="1800" b="1" spc="-5" dirty="0">
                <a:solidFill>
                  <a:srgbClr val="40424E"/>
                </a:solidFill>
                <a:latin typeface="Carlito"/>
                <a:cs typeface="Carlito"/>
              </a:rPr>
              <a:t>topology</a:t>
            </a:r>
            <a:r>
              <a:rPr sz="1800" b="1" spc="-105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b="1" dirty="0">
                <a:solidFill>
                  <a:srgbClr val="40424E"/>
                </a:solidFill>
                <a:latin typeface="Carlito"/>
                <a:cs typeface="Carlito"/>
              </a:rPr>
              <a:t>: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50">
              <a:latin typeface="Carlito"/>
              <a:cs typeface="Carlito"/>
            </a:endParaRPr>
          </a:p>
          <a:p>
            <a:pPr marL="12700" marR="377825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If the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common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cable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fails,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then the whole  </a:t>
            </a:r>
            <a:r>
              <a:rPr sz="1800" spc="-20" dirty="0">
                <a:solidFill>
                  <a:srgbClr val="40424E"/>
                </a:solidFill>
                <a:latin typeface="Carlito"/>
                <a:cs typeface="Carlito"/>
              </a:rPr>
              <a:t>system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will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crash</a:t>
            </a:r>
            <a:r>
              <a:rPr sz="1800" spc="20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down.</a:t>
            </a:r>
            <a:endParaRPr sz="1800">
              <a:latin typeface="Carlito"/>
              <a:cs typeface="Carlito"/>
            </a:endParaRPr>
          </a:p>
          <a:p>
            <a:pPr marL="93345" indent="-81280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If the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network </a:t>
            </a: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traffic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is </a:t>
            </a:r>
            <a:r>
              <a:rPr sz="1800" spc="-25" dirty="0">
                <a:solidFill>
                  <a:srgbClr val="40424E"/>
                </a:solidFill>
                <a:latin typeface="Carlito"/>
                <a:cs typeface="Carlito"/>
              </a:rPr>
              <a:t>heavy,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it</a:t>
            </a:r>
            <a:r>
              <a:rPr sz="1800" spc="30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increases</a:t>
            </a:r>
            <a:endParaRPr sz="18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collisions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in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</a:t>
            </a:r>
            <a:r>
              <a:rPr sz="1800" spc="45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network..</a:t>
            </a:r>
            <a:endParaRPr sz="1800">
              <a:latin typeface="Carlito"/>
              <a:cs typeface="Carlito"/>
            </a:endParaRPr>
          </a:p>
          <a:p>
            <a:pPr marL="93345" indent="-81280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20" dirty="0">
                <a:solidFill>
                  <a:srgbClr val="40424E"/>
                </a:solidFill>
                <a:latin typeface="Carlito"/>
                <a:cs typeface="Carlito"/>
              </a:rPr>
              <a:t>Terminator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gets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open </a:t>
            </a: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data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flow</a:t>
            </a:r>
            <a:r>
              <a:rPr sz="1800" spc="45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disrupted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69339" y="379222"/>
            <a:ext cx="528828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345" dirty="0">
                <a:solidFill>
                  <a:srgbClr val="C00000"/>
                </a:solidFill>
                <a:latin typeface="Trebuchet MS"/>
                <a:cs typeface="Trebuchet MS"/>
              </a:rPr>
              <a:t>Network </a:t>
            </a:r>
            <a:r>
              <a:rPr sz="4000" b="1" spc="-220" dirty="0">
                <a:solidFill>
                  <a:srgbClr val="C00000"/>
                </a:solidFill>
                <a:latin typeface="Trebuchet MS"/>
                <a:cs typeface="Trebuchet MS"/>
              </a:rPr>
              <a:t>Topologies-</a:t>
            </a:r>
            <a:r>
              <a:rPr sz="4000" b="1" spc="-125" dirty="0">
                <a:solidFill>
                  <a:srgbClr val="C00000"/>
                </a:solidFill>
                <a:latin typeface="Trebuchet MS"/>
                <a:cs typeface="Trebuchet MS"/>
              </a:rPr>
              <a:t> </a:t>
            </a:r>
            <a:r>
              <a:rPr sz="4000" b="1" spc="-85" dirty="0">
                <a:solidFill>
                  <a:srgbClr val="C00000"/>
                </a:solidFill>
                <a:latin typeface="Trebuchet MS"/>
                <a:cs typeface="Trebuchet MS"/>
              </a:rPr>
              <a:t>BUS</a:t>
            </a:r>
            <a:endParaRPr sz="4000">
              <a:latin typeface="Trebuchet MS"/>
              <a:cs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558"/>
    </mc:Choice>
    <mc:Fallback xmlns="">
      <p:transition spd="slow" advTm="75558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0415" y="1235963"/>
            <a:ext cx="7174992" cy="43860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51712" y="291160"/>
            <a:ext cx="565912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345" dirty="0">
                <a:solidFill>
                  <a:srgbClr val="C00000"/>
                </a:solidFill>
                <a:latin typeface="Trebuchet MS"/>
                <a:cs typeface="Trebuchet MS"/>
              </a:rPr>
              <a:t>Network </a:t>
            </a:r>
            <a:r>
              <a:rPr sz="4000" b="1" spc="-225" dirty="0">
                <a:solidFill>
                  <a:srgbClr val="C00000"/>
                </a:solidFill>
                <a:latin typeface="Trebuchet MS"/>
                <a:cs typeface="Trebuchet MS"/>
              </a:rPr>
              <a:t>Topologies-</a:t>
            </a:r>
            <a:r>
              <a:rPr sz="4000" b="1" spc="-80" dirty="0">
                <a:solidFill>
                  <a:srgbClr val="C00000"/>
                </a:solidFill>
                <a:latin typeface="Trebuchet MS"/>
                <a:cs typeface="Trebuchet MS"/>
              </a:rPr>
              <a:t> </a:t>
            </a:r>
            <a:r>
              <a:rPr sz="4000" b="1" spc="-60" dirty="0">
                <a:solidFill>
                  <a:srgbClr val="C00000"/>
                </a:solidFill>
                <a:latin typeface="Trebuchet MS"/>
                <a:cs typeface="Trebuchet MS"/>
              </a:rPr>
              <a:t>MESH</a:t>
            </a:r>
            <a:endParaRPr sz="40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33156" y="916635"/>
            <a:ext cx="3996054" cy="49650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Arial"/>
                <a:cs typeface="Arial"/>
              </a:rPr>
              <a:t>Advantages </a:t>
            </a:r>
            <a:r>
              <a:rPr sz="1800" b="1" dirty="0">
                <a:latin typeface="Arial"/>
                <a:cs typeface="Arial"/>
              </a:rPr>
              <a:t>of a </a:t>
            </a:r>
            <a:r>
              <a:rPr sz="1800" b="1" spc="-5" dirty="0">
                <a:latin typeface="Arial"/>
                <a:cs typeface="Arial"/>
              </a:rPr>
              <a:t>mesh</a:t>
            </a:r>
            <a:r>
              <a:rPr sz="1800" b="1" spc="3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topology</a:t>
            </a:r>
            <a:endParaRPr sz="1800" dirty="0">
              <a:latin typeface="Arial"/>
              <a:cs typeface="Arial"/>
            </a:endParaRPr>
          </a:p>
          <a:p>
            <a:pPr marL="12700" marR="78105">
              <a:lnSpc>
                <a:spcPct val="100000"/>
              </a:lnSpc>
              <a:spcBef>
                <a:spcPts val="5"/>
              </a:spcBef>
              <a:buSzPct val="94444"/>
              <a:buChar char="•"/>
              <a:tabLst>
                <a:tab pos="93980" algn="l"/>
              </a:tabLst>
            </a:pPr>
            <a:r>
              <a:rPr sz="1800" spc="-140" dirty="0">
                <a:solidFill>
                  <a:srgbClr val="454545"/>
                </a:solidFill>
                <a:latin typeface="Arial"/>
                <a:cs typeface="Arial"/>
              </a:rPr>
              <a:t>Manages </a:t>
            </a: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high </a:t>
            </a:r>
            <a:r>
              <a:rPr sz="1800" spc="-105" dirty="0">
                <a:solidFill>
                  <a:srgbClr val="454545"/>
                </a:solidFill>
                <a:latin typeface="Arial"/>
                <a:cs typeface="Arial"/>
              </a:rPr>
              <a:t>amounts </a:t>
            </a:r>
            <a:r>
              <a:rPr sz="1800" spc="-50" dirty="0">
                <a:solidFill>
                  <a:srgbClr val="454545"/>
                </a:solidFill>
                <a:latin typeface="Arial"/>
                <a:cs typeface="Arial"/>
              </a:rPr>
              <a:t>of </a:t>
            </a:r>
            <a:r>
              <a:rPr sz="1800" spc="-60" dirty="0">
                <a:solidFill>
                  <a:srgbClr val="454545"/>
                </a:solidFill>
                <a:latin typeface="Arial"/>
                <a:cs typeface="Arial"/>
              </a:rPr>
              <a:t>traffic, </a:t>
            </a:r>
            <a:r>
              <a:rPr sz="1800" spc="-130" dirty="0">
                <a:solidFill>
                  <a:srgbClr val="454545"/>
                </a:solidFill>
                <a:latin typeface="Arial"/>
                <a:cs typeface="Arial"/>
              </a:rPr>
              <a:t>because  </a:t>
            </a:r>
            <a:r>
              <a:rPr sz="1800" spc="-75" dirty="0">
                <a:solidFill>
                  <a:srgbClr val="454545"/>
                </a:solidFill>
                <a:latin typeface="Arial"/>
                <a:cs typeface="Arial"/>
              </a:rPr>
              <a:t>multiple </a:t>
            </a:r>
            <a:r>
              <a:rPr sz="1800" spc="-105" dirty="0">
                <a:solidFill>
                  <a:srgbClr val="454545"/>
                </a:solidFill>
                <a:latin typeface="Arial"/>
                <a:cs typeface="Arial"/>
              </a:rPr>
              <a:t>devices </a:t>
            </a:r>
            <a:r>
              <a:rPr sz="1800" spc="-125" dirty="0">
                <a:solidFill>
                  <a:srgbClr val="454545"/>
                </a:solidFill>
                <a:latin typeface="Arial"/>
                <a:cs typeface="Arial"/>
              </a:rPr>
              <a:t>can </a:t>
            </a:r>
            <a:r>
              <a:rPr sz="1800" spc="-75" dirty="0">
                <a:solidFill>
                  <a:srgbClr val="454545"/>
                </a:solidFill>
                <a:latin typeface="Arial"/>
                <a:cs typeface="Arial"/>
              </a:rPr>
              <a:t>transmit </a:t>
            </a:r>
            <a:r>
              <a:rPr sz="1800" spc="-130" dirty="0">
                <a:solidFill>
                  <a:srgbClr val="454545"/>
                </a:solidFill>
                <a:latin typeface="Arial"/>
                <a:cs typeface="Arial"/>
              </a:rPr>
              <a:t>data  </a:t>
            </a:r>
            <a:r>
              <a:rPr sz="1800" spc="-100" dirty="0">
                <a:solidFill>
                  <a:srgbClr val="454545"/>
                </a:solidFill>
                <a:latin typeface="Arial"/>
                <a:cs typeface="Arial"/>
              </a:rPr>
              <a:t>simultaneously.</a:t>
            </a:r>
            <a:endParaRPr sz="1800" dirty="0">
              <a:latin typeface="Arial"/>
              <a:cs typeface="Arial"/>
            </a:endParaRPr>
          </a:p>
          <a:p>
            <a:pPr marL="12700" marR="247650">
              <a:lnSpc>
                <a:spcPct val="100000"/>
              </a:lnSpc>
              <a:buSzPct val="94444"/>
              <a:buChar char="•"/>
              <a:tabLst>
                <a:tab pos="93980" algn="l"/>
              </a:tabLst>
            </a:pPr>
            <a:r>
              <a:rPr sz="1800" spc="-210" dirty="0">
                <a:solidFill>
                  <a:srgbClr val="454545"/>
                </a:solidFill>
                <a:latin typeface="Arial"/>
                <a:cs typeface="Arial"/>
              </a:rPr>
              <a:t>A </a:t>
            </a:r>
            <a:r>
              <a:rPr sz="1800" spc="-80" dirty="0">
                <a:solidFill>
                  <a:srgbClr val="454545"/>
                </a:solidFill>
                <a:latin typeface="Arial"/>
                <a:cs typeface="Arial"/>
              </a:rPr>
              <a:t>failure </a:t>
            </a:r>
            <a:r>
              <a:rPr sz="1800" spc="-50" dirty="0">
                <a:solidFill>
                  <a:srgbClr val="454545"/>
                </a:solidFill>
                <a:latin typeface="Arial"/>
                <a:cs typeface="Arial"/>
              </a:rPr>
              <a:t>of </a:t>
            </a:r>
            <a:r>
              <a:rPr sz="1800" spc="-125" dirty="0">
                <a:solidFill>
                  <a:srgbClr val="454545"/>
                </a:solidFill>
                <a:latin typeface="Arial"/>
                <a:cs typeface="Arial"/>
              </a:rPr>
              <a:t>one </a:t>
            </a:r>
            <a:r>
              <a:rPr sz="1800" spc="-105" dirty="0">
                <a:solidFill>
                  <a:srgbClr val="454545"/>
                </a:solidFill>
                <a:latin typeface="Arial"/>
                <a:cs typeface="Arial"/>
              </a:rPr>
              <a:t>device </a:t>
            </a:r>
            <a:r>
              <a:rPr sz="1800" spc="-114" dirty="0">
                <a:solidFill>
                  <a:srgbClr val="454545"/>
                </a:solidFill>
                <a:latin typeface="Arial"/>
                <a:cs typeface="Arial"/>
              </a:rPr>
              <a:t>does </a:t>
            </a:r>
            <a:r>
              <a:rPr sz="1800" spc="-70" dirty="0">
                <a:solidFill>
                  <a:srgbClr val="454545"/>
                </a:solidFill>
                <a:latin typeface="Arial"/>
                <a:cs typeface="Arial"/>
              </a:rPr>
              <a:t>not </a:t>
            </a:r>
            <a:r>
              <a:rPr sz="1800" spc="-135" dirty="0">
                <a:solidFill>
                  <a:srgbClr val="454545"/>
                </a:solidFill>
                <a:latin typeface="Arial"/>
                <a:cs typeface="Arial"/>
              </a:rPr>
              <a:t>cause </a:t>
            </a:r>
            <a:r>
              <a:rPr sz="1800" spc="-200" dirty="0">
                <a:solidFill>
                  <a:srgbClr val="454545"/>
                </a:solidFill>
                <a:latin typeface="Arial"/>
                <a:cs typeface="Arial"/>
              </a:rPr>
              <a:t>a  </a:t>
            </a:r>
            <a:r>
              <a:rPr sz="1800" spc="-114" dirty="0">
                <a:solidFill>
                  <a:srgbClr val="454545"/>
                </a:solidFill>
                <a:latin typeface="Arial"/>
                <a:cs typeface="Arial"/>
              </a:rPr>
              <a:t>break </a:t>
            </a:r>
            <a:r>
              <a:rPr sz="1800" spc="-65" dirty="0">
                <a:solidFill>
                  <a:srgbClr val="454545"/>
                </a:solidFill>
                <a:latin typeface="Arial"/>
                <a:cs typeface="Arial"/>
              </a:rPr>
              <a:t>in </a:t>
            </a: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the </a:t>
            </a:r>
            <a:r>
              <a:rPr sz="1800" spc="-80" dirty="0">
                <a:solidFill>
                  <a:srgbClr val="454545"/>
                </a:solidFill>
                <a:latin typeface="Arial"/>
                <a:cs typeface="Arial"/>
              </a:rPr>
              <a:t>network </a:t>
            </a:r>
            <a:r>
              <a:rPr sz="1800" spc="-55" dirty="0">
                <a:solidFill>
                  <a:srgbClr val="454545"/>
                </a:solidFill>
                <a:latin typeface="Arial"/>
                <a:cs typeface="Arial"/>
              </a:rPr>
              <a:t>or </a:t>
            </a: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transmission </a:t>
            </a:r>
            <a:r>
              <a:rPr sz="1800" spc="-55" dirty="0">
                <a:solidFill>
                  <a:srgbClr val="454545"/>
                </a:solidFill>
                <a:latin typeface="Arial"/>
                <a:cs typeface="Arial"/>
              </a:rPr>
              <a:t>of  </a:t>
            </a:r>
            <a:r>
              <a:rPr sz="1800" spc="-114" dirty="0">
                <a:solidFill>
                  <a:srgbClr val="454545"/>
                </a:solidFill>
                <a:latin typeface="Arial"/>
                <a:cs typeface="Arial"/>
              </a:rPr>
              <a:t>data.</a:t>
            </a:r>
            <a:endParaRPr sz="1800" dirty="0">
              <a:latin typeface="Arial"/>
              <a:cs typeface="Arial"/>
            </a:endParaRPr>
          </a:p>
          <a:p>
            <a:pPr marL="12700" marR="31115">
              <a:lnSpc>
                <a:spcPct val="100000"/>
              </a:lnSpc>
              <a:buSzPct val="94444"/>
              <a:buChar char="•"/>
              <a:tabLst>
                <a:tab pos="93980" algn="l"/>
              </a:tabLst>
            </a:pPr>
            <a:r>
              <a:rPr sz="1800" spc="-105" dirty="0">
                <a:solidFill>
                  <a:srgbClr val="454545"/>
                </a:solidFill>
                <a:latin typeface="Arial"/>
                <a:cs typeface="Arial"/>
              </a:rPr>
              <a:t>Adding </a:t>
            </a: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additional </a:t>
            </a:r>
            <a:r>
              <a:rPr sz="1800" spc="-105" dirty="0">
                <a:solidFill>
                  <a:srgbClr val="454545"/>
                </a:solidFill>
                <a:latin typeface="Arial"/>
                <a:cs typeface="Arial"/>
              </a:rPr>
              <a:t>devices </a:t>
            </a:r>
            <a:r>
              <a:rPr sz="1800" spc="-114" dirty="0">
                <a:solidFill>
                  <a:srgbClr val="454545"/>
                </a:solidFill>
                <a:latin typeface="Arial"/>
                <a:cs typeface="Arial"/>
              </a:rPr>
              <a:t>does </a:t>
            </a:r>
            <a:r>
              <a:rPr sz="1800" spc="-70" dirty="0">
                <a:solidFill>
                  <a:srgbClr val="454545"/>
                </a:solidFill>
                <a:latin typeface="Arial"/>
                <a:cs typeface="Arial"/>
              </a:rPr>
              <a:t>not </a:t>
            </a:r>
            <a:r>
              <a:rPr sz="1800" spc="-65" dirty="0">
                <a:solidFill>
                  <a:srgbClr val="454545"/>
                </a:solidFill>
                <a:latin typeface="Arial"/>
                <a:cs typeface="Arial"/>
              </a:rPr>
              <a:t>disrupt  </a:t>
            </a:r>
            <a:r>
              <a:rPr sz="1800" spc="-130" dirty="0">
                <a:solidFill>
                  <a:srgbClr val="454545"/>
                </a:solidFill>
                <a:latin typeface="Arial"/>
                <a:cs typeface="Arial"/>
              </a:rPr>
              <a:t>data </a:t>
            </a:r>
            <a:r>
              <a:rPr sz="1800" spc="-85" dirty="0">
                <a:solidFill>
                  <a:srgbClr val="454545"/>
                </a:solidFill>
                <a:latin typeface="Arial"/>
                <a:cs typeface="Arial"/>
              </a:rPr>
              <a:t>transmission </a:t>
            </a:r>
            <a:r>
              <a:rPr sz="1800" spc="-110" dirty="0">
                <a:solidFill>
                  <a:srgbClr val="454545"/>
                </a:solidFill>
                <a:latin typeface="Arial"/>
                <a:cs typeface="Arial"/>
              </a:rPr>
              <a:t>between </a:t>
            </a:r>
            <a:r>
              <a:rPr sz="1800" spc="-80" dirty="0">
                <a:solidFill>
                  <a:srgbClr val="454545"/>
                </a:solidFill>
                <a:latin typeface="Arial"/>
                <a:cs typeface="Arial"/>
              </a:rPr>
              <a:t>other </a:t>
            </a:r>
            <a:r>
              <a:rPr sz="1800" spc="-100" dirty="0">
                <a:solidFill>
                  <a:srgbClr val="454545"/>
                </a:solidFill>
                <a:latin typeface="Arial"/>
                <a:cs typeface="Arial"/>
              </a:rPr>
              <a:t>devices. </a:t>
            </a:r>
            <a:r>
              <a:rPr sz="1800" spc="-10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Disadvantages </a:t>
            </a:r>
            <a:r>
              <a:rPr sz="1800" b="1" dirty="0">
                <a:latin typeface="Arial"/>
                <a:cs typeface="Arial"/>
              </a:rPr>
              <a:t>of </a:t>
            </a:r>
            <a:r>
              <a:rPr sz="1800" b="1" spc="-5" dirty="0">
                <a:latin typeface="Arial"/>
                <a:cs typeface="Arial"/>
              </a:rPr>
              <a:t>a mesh</a:t>
            </a:r>
            <a:r>
              <a:rPr sz="1800" b="1" spc="1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topology</a:t>
            </a:r>
            <a:endParaRPr sz="1800" dirty="0"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buSzPct val="94444"/>
              <a:buChar char="•"/>
              <a:tabLst>
                <a:tab pos="93980" algn="l"/>
              </a:tabLst>
            </a:pPr>
            <a:r>
              <a:rPr sz="1800" spc="-165" dirty="0">
                <a:solidFill>
                  <a:srgbClr val="454545"/>
                </a:solidFill>
                <a:latin typeface="Arial"/>
                <a:cs typeface="Arial"/>
              </a:rPr>
              <a:t>The </a:t>
            </a:r>
            <a:r>
              <a:rPr sz="1800" spc="-75" dirty="0">
                <a:solidFill>
                  <a:srgbClr val="454545"/>
                </a:solidFill>
                <a:latin typeface="Arial"/>
                <a:cs typeface="Arial"/>
              </a:rPr>
              <a:t>cost </a:t>
            </a:r>
            <a:r>
              <a:rPr sz="1800" spc="-55" dirty="0">
                <a:solidFill>
                  <a:srgbClr val="454545"/>
                </a:solidFill>
                <a:latin typeface="Arial"/>
                <a:cs typeface="Arial"/>
              </a:rPr>
              <a:t>to </a:t>
            </a: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implement </a:t>
            </a:r>
            <a:r>
              <a:rPr sz="1800" spc="-60" dirty="0">
                <a:solidFill>
                  <a:srgbClr val="454545"/>
                </a:solidFill>
                <a:latin typeface="Arial"/>
                <a:cs typeface="Arial"/>
              </a:rPr>
              <a:t>is </a:t>
            </a:r>
            <a:r>
              <a:rPr sz="1800" spc="-85" dirty="0">
                <a:solidFill>
                  <a:srgbClr val="454545"/>
                </a:solidFill>
                <a:latin typeface="Arial"/>
                <a:cs typeface="Arial"/>
              </a:rPr>
              <a:t>higher </a:t>
            </a:r>
            <a:r>
              <a:rPr sz="1800" spc="-105" dirty="0">
                <a:solidFill>
                  <a:srgbClr val="454545"/>
                </a:solidFill>
                <a:latin typeface="Arial"/>
                <a:cs typeface="Arial"/>
              </a:rPr>
              <a:t>than </a:t>
            </a:r>
            <a:r>
              <a:rPr sz="1800" spc="-80" dirty="0">
                <a:solidFill>
                  <a:srgbClr val="454545"/>
                </a:solidFill>
                <a:latin typeface="Arial"/>
                <a:cs typeface="Arial"/>
              </a:rPr>
              <a:t>other  network </a:t>
            </a:r>
            <a:r>
              <a:rPr sz="1800" spc="-85" dirty="0">
                <a:solidFill>
                  <a:srgbClr val="454545"/>
                </a:solidFill>
                <a:latin typeface="Arial"/>
                <a:cs typeface="Arial"/>
              </a:rPr>
              <a:t>topologies, </a:t>
            </a:r>
            <a:r>
              <a:rPr sz="1800" spc="-110" dirty="0">
                <a:solidFill>
                  <a:srgbClr val="454545"/>
                </a:solidFill>
                <a:latin typeface="Arial"/>
                <a:cs typeface="Arial"/>
              </a:rPr>
              <a:t>making </a:t>
            </a:r>
            <a:r>
              <a:rPr sz="1800" spc="-20" dirty="0">
                <a:solidFill>
                  <a:srgbClr val="454545"/>
                </a:solidFill>
                <a:latin typeface="Arial"/>
                <a:cs typeface="Arial"/>
              </a:rPr>
              <a:t>it </a:t>
            </a:r>
            <a:r>
              <a:rPr sz="1800" spc="-200" dirty="0">
                <a:solidFill>
                  <a:srgbClr val="454545"/>
                </a:solidFill>
                <a:latin typeface="Arial"/>
                <a:cs typeface="Arial"/>
              </a:rPr>
              <a:t>a </a:t>
            </a:r>
            <a:r>
              <a:rPr sz="1800" spc="-95" dirty="0">
                <a:solidFill>
                  <a:srgbClr val="454545"/>
                </a:solidFill>
                <a:latin typeface="Arial"/>
                <a:cs typeface="Arial"/>
              </a:rPr>
              <a:t>less  </a:t>
            </a:r>
            <a:r>
              <a:rPr sz="1800" spc="-100" dirty="0">
                <a:solidFill>
                  <a:srgbClr val="454545"/>
                </a:solidFill>
                <a:latin typeface="Arial"/>
                <a:cs typeface="Arial"/>
              </a:rPr>
              <a:t>desirable</a:t>
            </a:r>
            <a:r>
              <a:rPr sz="1800" spc="5" dirty="0">
                <a:solidFill>
                  <a:srgbClr val="454545"/>
                </a:solidFill>
                <a:latin typeface="Arial"/>
                <a:cs typeface="Arial"/>
              </a:rPr>
              <a:t> </a:t>
            </a:r>
            <a:r>
              <a:rPr sz="1800" spc="-75" dirty="0">
                <a:solidFill>
                  <a:srgbClr val="454545"/>
                </a:solidFill>
                <a:latin typeface="Arial"/>
                <a:cs typeface="Arial"/>
              </a:rPr>
              <a:t>option.</a:t>
            </a:r>
            <a:endParaRPr sz="1800" dirty="0">
              <a:latin typeface="Arial"/>
              <a:cs typeface="Arial"/>
            </a:endParaRPr>
          </a:p>
          <a:p>
            <a:pPr marL="12700" marR="259079">
              <a:lnSpc>
                <a:spcPct val="100000"/>
              </a:lnSpc>
              <a:spcBef>
                <a:spcPts val="5"/>
              </a:spcBef>
              <a:buSzPct val="94444"/>
              <a:buChar char="•"/>
              <a:tabLst>
                <a:tab pos="93980" algn="l"/>
              </a:tabLst>
            </a:pP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Building </a:t>
            </a:r>
            <a:r>
              <a:rPr sz="1800" spc="-135" dirty="0">
                <a:solidFill>
                  <a:srgbClr val="454545"/>
                </a:solidFill>
                <a:latin typeface="Arial"/>
                <a:cs typeface="Arial"/>
              </a:rPr>
              <a:t>and </a:t>
            </a:r>
            <a:r>
              <a:rPr sz="1800" spc="-95" dirty="0">
                <a:solidFill>
                  <a:srgbClr val="454545"/>
                </a:solidFill>
                <a:latin typeface="Arial"/>
                <a:cs typeface="Arial"/>
              </a:rPr>
              <a:t>maintaining </a:t>
            </a: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the </a:t>
            </a:r>
            <a:r>
              <a:rPr sz="1800" spc="-85" dirty="0">
                <a:solidFill>
                  <a:srgbClr val="454545"/>
                </a:solidFill>
                <a:latin typeface="Arial"/>
                <a:cs typeface="Arial"/>
              </a:rPr>
              <a:t>topology </a:t>
            </a:r>
            <a:r>
              <a:rPr sz="1800" spc="-60" dirty="0">
                <a:solidFill>
                  <a:srgbClr val="454545"/>
                </a:solidFill>
                <a:latin typeface="Arial"/>
                <a:cs typeface="Arial"/>
              </a:rPr>
              <a:t>is  </a:t>
            </a:r>
            <a:r>
              <a:rPr sz="1800" spc="-45" dirty="0">
                <a:solidFill>
                  <a:srgbClr val="454545"/>
                </a:solidFill>
                <a:latin typeface="Arial"/>
                <a:cs typeface="Arial"/>
              </a:rPr>
              <a:t>difficult </a:t>
            </a:r>
            <a:r>
              <a:rPr sz="1800" spc="-135" dirty="0">
                <a:solidFill>
                  <a:srgbClr val="454545"/>
                </a:solidFill>
                <a:latin typeface="Arial"/>
                <a:cs typeface="Arial"/>
              </a:rPr>
              <a:t>and </a:t>
            </a:r>
            <a:r>
              <a:rPr sz="1800" spc="-80" dirty="0">
                <a:solidFill>
                  <a:srgbClr val="454545"/>
                </a:solidFill>
                <a:latin typeface="Arial"/>
                <a:cs typeface="Arial"/>
              </a:rPr>
              <a:t>time</a:t>
            </a:r>
            <a:r>
              <a:rPr sz="1800" spc="-165" dirty="0">
                <a:solidFill>
                  <a:srgbClr val="454545"/>
                </a:solidFill>
                <a:latin typeface="Arial"/>
                <a:cs typeface="Arial"/>
              </a:rPr>
              <a:t> </a:t>
            </a: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consuming.</a:t>
            </a:r>
            <a:endParaRPr sz="1800" dirty="0">
              <a:latin typeface="Arial"/>
              <a:cs typeface="Arial"/>
            </a:endParaRPr>
          </a:p>
          <a:p>
            <a:pPr marL="12700" marR="255904">
              <a:lnSpc>
                <a:spcPct val="100000"/>
              </a:lnSpc>
              <a:buSzPct val="94444"/>
              <a:buChar char="•"/>
              <a:tabLst>
                <a:tab pos="93980" algn="l"/>
              </a:tabLst>
            </a:pPr>
            <a:r>
              <a:rPr sz="1800" spc="-165" dirty="0">
                <a:solidFill>
                  <a:srgbClr val="454545"/>
                </a:solidFill>
                <a:latin typeface="Arial"/>
                <a:cs typeface="Arial"/>
              </a:rPr>
              <a:t>The </a:t>
            </a:r>
            <a:r>
              <a:rPr sz="1800" spc="-125" dirty="0">
                <a:solidFill>
                  <a:srgbClr val="454545"/>
                </a:solidFill>
                <a:latin typeface="Arial"/>
                <a:cs typeface="Arial"/>
              </a:rPr>
              <a:t>chance </a:t>
            </a:r>
            <a:r>
              <a:rPr sz="1800" spc="-50" dirty="0">
                <a:solidFill>
                  <a:srgbClr val="454545"/>
                </a:solidFill>
                <a:latin typeface="Arial"/>
                <a:cs typeface="Arial"/>
              </a:rPr>
              <a:t>of </a:t>
            </a:r>
            <a:r>
              <a:rPr sz="1800" spc="-100" dirty="0">
                <a:solidFill>
                  <a:srgbClr val="454545"/>
                </a:solidFill>
                <a:latin typeface="Arial"/>
                <a:cs typeface="Arial"/>
              </a:rPr>
              <a:t>redundant </a:t>
            </a:r>
            <a:r>
              <a:rPr sz="1800" spc="-95" dirty="0">
                <a:solidFill>
                  <a:srgbClr val="454545"/>
                </a:solidFill>
                <a:latin typeface="Arial"/>
                <a:cs typeface="Arial"/>
              </a:rPr>
              <a:t>connections </a:t>
            </a:r>
            <a:r>
              <a:rPr sz="1800" spc="-60" dirty="0">
                <a:solidFill>
                  <a:srgbClr val="454545"/>
                </a:solidFill>
                <a:latin typeface="Arial"/>
                <a:cs typeface="Arial"/>
              </a:rPr>
              <a:t>is  </a:t>
            </a:r>
            <a:r>
              <a:rPr sz="1800" spc="-80" dirty="0">
                <a:solidFill>
                  <a:srgbClr val="454545"/>
                </a:solidFill>
                <a:latin typeface="Arial"/>
                <a:cs typeface="Arial"/>
              </a:rPr>
              <a:t>high, </a:t>
            </a: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which </a:t>
            </a:r>
            <a:r>
              <a:rPr sz="1800" spc="-125" dirty="0">
                <a:solidFill>
                  <a:srgbClr val="454545"/>
                </a:solidFill>
                <a:latin typeface="Arial"/>
                <a:cs typeface="Arial"/>
              </a:rPr>
              <a:t>adds </a:t>
            </a:r>
            <a:r>
              <a:rPr sz="1800" spc="-55" dirty="0">
                <a:solidFill>
                  <a:srgbClr val="454545"/>
                </a:solidFill>
                <a:latin typeface="Arial"/>
                <a:cs typeface="Arial"/>
              </a:rPr>
              <a:t>to </a:t>
            </a:r>
            <a:r>
              <a:rPr sz="1800" spc="-90" dirty="0">
                <a:solidFill>
                  <a:srgbClr val="454545"/>
                </a:solidFill>
                <a:latin typeface="Arial"/>
                <a:cs typeface="Arial"/>
              </a:rPr>
              <a:t>the high </a:t>
            </a:r>
            <a:r>
              <a:rPr sz="1800" spc="-80" dirty="0">
                <a:solidFill>
                  <a:srgbClr val="454545"/>
                </a:solidFill>
                <a:latin typeface="Arial"/>
                <a:cs typeface="Arial"/>
              </a:rPr>
              <a:t>costs </a:t>
            </a:r>
            <a:r>
              <a:rPr sz="1800" spc="-135" dirty="0">
                <a:solidFill>
                  <a:srgbClr val="454545"/>
                </a:solidFill>
                <a:latin typeface="Arial"/>
                <a:cs typeface="Arial"/>
              </a:rPr>
              <a:t>and  </a:t>
            </a:r>
            <a:r>
              <a:rPr sz="1800" spc="-80" dirty="0">
                <a:solidFill>
                  <a:srgbClr val="454545"/>
                </a:solidFill>
                <a:latin typeface="Arial"/>
                <a:cs typeface="Arial"/>
              </a:rPr>
              <a:t>potential </a:t>
            </a:r>
            <a:r>
              <a:rPr sz="1800" spc="-35" dirty="0">
                <a:solidFill>
                  <a:srgbClr val="454545"/>
                </a:solidFill>
                <a:latin typeface="Arial"/>
                <a:cs typeface="Arial"/>
              </a:rPr>
              <a:t>for </a:t>
            </a:r>
            <a:r>
              <a:rPr sz="1800" spc="-105" dirty="0">
                <a:solidFill>
                  <a:srgbClr val="454545"/>
                </a:solidFill>
                <a:latin typeface="Arial"/>
                <a:cs typeface="Arial"/>
              </a:rPr>
              <a:t>reduced</a:t>
            </a:r>
            <a:r>
              <a:rPr sz="1800" spc="105" dirty="0">
                <a:solidFill>
                  <a:srgbClr val="454545"/>
                </a:solidFill>
                <a:latin typeface="Arial"/>
                <a:cs typeface="Arial"/>
              </a:rPr>
              <a:t> </a:t>
            </a:r>
            <a:r>
              <a:rPr sz="1800" spc="-85" dirty="0">
                <a:solidFill>
                  <a:srgbClr val="454545"/>
                </a:solidFill>
                <a:latin typeface="Arial"/>
                <a:cs typeface="Arial"/>
              </a:rPr>
              <a:t>efficiency.</a:t>
            </a:r>
            <a:endParaRPr sz="1800" dirty="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761"/>
    </mc:Choice>
    <mc:Fallback xmlns="">
      <p:transition spd="slow" advTm="7076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273807" y="758951"/>
            <a:ext cx="7427976" cy="500938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E39B120-4ED0-4A4D-9315-34C637DC75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70"/>
    </mc:Choice>
    <mc:Fallback xmlns="">
      <p:transition spd="slow" advTm="510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6342886"/>
            <a:ext cx="12192000" cy="515620"/>
            <a:chOff x="0" y="6342886"/>
            <a:chExt cx="12192000" cy="515620"/>
          </a:xfrm>
        </p:grpSpPr>
        <p:sp>
          <p:nvSpPr>
            <p:cNvPr id="3" name="object 3"/>
            <p:cNvSpPr/>
            <p:nvPr/>
          </p:nvSpPr>
          <p:spPr>
            <a:xfrm>
              <a:off x="0" y="6370319"/>
              <a:ext cx="12191999" cy="487677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92" y="6490714"/>
              <a:ext cx="1781556" cy="313944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3953254" y="3188207"/>
            <a:ext cx="1902460" cy="669290"/>
            <a:chOff x="3953254" y="3188207"/>
            <a:chExt cx="1902460" cy="669290"/>
          </a:xfrm>
        </p:grpSpPr>
        <p:sp>
          <p:nvSpPr>
            <p:cNvPr id="6" name="object 6"/>
            <p:cNvSpPr/>
            <p:nvPr/>
          </p:nvSpPr>
          <p:spPr>
            <a:xfrm>
              <a:off x="3953254" y="3652975"/>
              <a:ext cx="1901193" cy="203941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954779" y="3188207"/>
              <a:ext cx="1900682" cy="472820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6083799" y="3188207"/>
            <a:ext cx="2004060" cy="669290"/>
            <a:chOff x="6083799" y="3188207"/>
            <a:chExt cx="2004060" cy="669290"/>
          </a:xfrm>
        </p:grpSpPr>
        <p:sp>
          <p:nvSpPr>
            <p:cNvPr id="9" name="object 9"/>
            <p:cNvSpPr/>
            <p:nvPr/>
          </p:nvSpPr>
          <p:spPr>
            <a:xfrm>
              <a:off x="6083799" y="3652975"/>
              <a:ext cx="2003315" cy="203941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085170" y="3188207"/>
              <a:ext cx="2002443" cy="588390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3FBB31AC-5352-4E4F-AAF0-CF2D78A573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45"/>
    </mc:Choice>
    <mc:Fallback xmlns="">
      <p:transition spd="slow" advTm="28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6370320"/>
            <a:ext cx="12192000" cy="487680"/>
            <a:chOff x="0" y="6370320"/>
            <a:chExt cx="12192000" cy="487680"/>
          </a:xfrm>
        </p:grpSpPr>
        <p:sp>
          <p:nvSpPr>
            <p:cNvPr id="3" name="object 3"/>
            <p:cNvSpPr/>
            <p:nvPr/>
          </p:nvSpPr>
          <p:spPr>
            <a:xfrm>
              <a:off x="0" y="6370320"/>
              <a:ext cx="12191999" cy="487677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92" y="6490714"/>
              <a:ext cx="1781556" cy="313944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2461260" y="1595627"/>
            <a:ext cx="8860790" cy="3830320"/>
          </a:xfrm>
          <a:custGeom>
            <a:avLst/>
            <a:gdLst/>
            <a:ahLst/>
            <a:cxnLst/>
            <a:rect l="l" t="t" r="r" b="b"/>
            <a:pathLst>
              <a:path w="8860790" h="3830320">
                <a:moveTo>
                  <a:pt x="8860536" y="0"/>
                </a:moveTo>
                <a:lnTo>
                  <a:pt x="0" y="0"/>
                </a:lnTo>
                <a:lnTo>
                  <a:pt x="0" y="3829812"/>
                </a:lnTo>
                <a:lnTo>
                  <a:pt x="8860536" y="3829812"/>
                </a:lnTo>
                <a:lnTo>
                  <a:pt x="8860536" y="0"/>
                </a:lnTo>
                <a:close/>
              </a:path>
            </a:pathLst>
          </a:custGeom>
          <a:solidFill>
            <a:srgbClr val="FCDA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461260" y="1595627"/>
            <a:ext cx="8860790" cy="3830320"/>
          </a:xfrm>
          <a:prstGeom prst="rect">
            <a:avLst/>
          </a:prstGeom>
          <a:ln w="12700">
            <a:solidFill>
              <a:srgbClr val="2E528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550">
              <a:latin typeface="Times New Roman"/>
              <a:cs typeface="Times New Roman"/>
            </a:endParaRPr>
          </a:p>
          <a:p>
            <a:pPr marL="3175" algn="ctr">
              <a:lnSpc>
                <a:spcPct val="100000"/>
              </a:lnSpc>
              <a:spcBef>
                <a:spcPts val="5"/>
              </a:spcBef>
            </a:pPr>
            <a:r>
              <a:rPr sz="5400" b="1" spc="-15" dirty="0">
                <a:latin typeface="Carlito"/>
                <a:cs typeface="Carlito"/>
              </a:rPr>
              <a:t>Network</a:t>
            </a:r>
            <a:r>
              <a:rPr sz="5400" b="1" spc="-10" dirty="0">
                <a:latin typeface="Carlito"/>
                <a:cs typeface="Carlito"/>
              </a:rPr>
              <a:t> </a:t>
            </a:r>
            <a:r>
              <a:rPr sz="5400" b="1" spc="-25" dirty="0">
                <a:latin typeface="Carlito"/>
                <a:cs typeface="Carlito"/>
              </a:rPr>
              <a:t>Hardware</a:t>
            </a:r>
            <a:endParaRPr sz="5400">
              <a:latin typeface="Carlito"/>
              <a:cs typeface="Carli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40791" y="80772"/>
            <a:ext cx="2639568" cy="263956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B40FC3F-38A5-4128-A2EA-FB09EEA42E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27333" y="606552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95"/>
    </mc:Choice>
    <mc:Fallback xmlns="">
      <p:transition spd="slow" advTm="13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5111" y="1550263"/>
            <a:ext cx="10195560" cy="5330947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2632710" indent="-229235">
              <a:lnSpc>
                <a:spcPct val="100000"/>
              </a:lnSpc>
              <a:spcBef>
                <a:spcPts val="710"/>
              </a:spcBef>
              <a:buChar char="•"/>
              <a:tabLst>
                <a:tab pos="2633345" algn="l"/>
              </a:tabLst>
            </a:pPr>
            <a:r>
              <a:rPr sz="3600" b="1" spc="-10" dirty="0">
                <a:solidFill>
                  <a:srgbClr val="00B0F0"/>
                </a:solidFill>
                <a:latin typeface="Carlito"/>
                <a:cs typeface="Carlito"/>
              </a:rPr>
              <a:t>Local </a:t>
            </a:r>
            <a:r>
              <a:rPr sz="3600" b="1" spc="-15" dirty="0">
                <a:solidFill>
                  <a:srgbClr val="00B0F0"/>
                </a:solidFill>
                <a:latin typeface="Carlito"/>
                <a:cs typeface="Carlito"/>
              </a:rPr>
              <a:t>Area</a:t>
            </a:r>
            <a:r>
              <a:rPr sz="3600" b="1" spc="5" dirty="0">
                <a:solidFill>
                  <a:srgbClr val="00B0F0"/>
                </a:solidFill>
                <a:latin typeface="Carlito"/>
                <a:cs typeface="Carlito"/>
              </a:rPr>
              <a:t> </a:t>
            </a:r>
            <a:r>
              <a:rPr sz="3600" b="1" spc="-10" dirty="0">
                <a:solidFill>
                  <a:srgbClr val="00B0F0"/>
                </a:solidFill>
                <a:latin typeface="Carlito"/>
                <a:cs typeface="Carlito"/>
              </a:rPr>
              <a:t>Networks</a:t>
            </a:r>
            <a:endParaRPr sz="3600" b="1" dirty="0">
              <a:solidFill>
                <a:srgbClr val="00B0F0"/>
              </a:solidFill>
              <a:latin typeface="Carlito"/>
              <a:cs typeface="Carlito"/>
            </a:endParaRPr>
          </a:p>
          <a:p>
            <a:pPr marL="2632710" indent="-229235">
              <a:lnSpc>
                <a:spcPct val="100000"/>
              </a:lnSpc>
              <a:spcBef>
                <a:spcPts val="610"/>
              </a:spcBef>
              <a:buChar char="•"/>
              <a:tabLst>
                <a:tab pos="2633345" algn="l"/>
              </a:tabLst>
            </a:pPr>
            <a:r>
              <a:rPr sz="3600" b="1" spc="-15" dirty="0">
                <a:solidFill>
                  <a:srgbClr val="00B0F0"/>
                </a:solidFill>
                <a:latin typeface="Carlito"/>
                <a:cs typeface="Carlito"/>
              </a:rPr>
              <a:t>Metropolitan </a:t>
            </a:r>
            <a:r>
              <a:rPr sz="3600" b="1" spc="-10" dirty="0">
                <a:solidFill>
                  <a:srgbClr val="00B0F0"/>
                </a:solidFill>
                <a:latin typeface="Carlito"/>
                <a:cs typeface="Carlito"/>
              </a:rPr>
              <a:t>Area</a:t>
            </a:r>
            <a:r>
              <a:rPr sz="3600" b="1" spc="10" dirty="0">
                <a:solidFill>
                  <a:srgbClr val="00B0F0"/>
                </a:solidFill>
                <a:latin typeface="Carlito"/>
                <a:cs typeface="Carlito"/>
              </a:rPr>
              <a:t> </a:t>
            </a:r>
            <a:r>
              <a:rPr sz="3600" b="1" spc="-10" dirty="0">
                <a:solidFill>
                  <a:srgbClr val="00B0F0"/>
                </a:solidFill>
                <a:latin typeface="Carlito"/>
                <a:cs typeface="Carlito"/>
              </a:rPr>
              <a:t>Networks</a:t>
            </a:r>
            <a:endParaRPr sz="3600" b="1" dirty="0">
              <a:solidFill>
                <a:srgbClr val="00B0F0"/>
              </a:solidFill>
              <a:latin typeface="Carlito"/>
              <a:cs typeface="Carlito"/>
            </a:endParaRPr>
          </a:p>
          <a:p>
            <a:pPr marL="2632710" indent="-229235">
              <a:lnSpc>
                <a:spcPct val="100000"/>
              </a:lnSpc>
              <a:spcBef>
                <a:spcPts val="615"/>
              </a:spcBef>
              <a:buChar char="•"/>
              <a:tabLst>
                <a:tab pos="2633345" algn="l"/>
              </a:tabLst>
            </a:pPr>
            <a:r>
              <a:rPr sz="3600" b="1" dirty="0">
                <a:solidFill>
                  <a:srgbClr val="00B0F0"/>
                </a:solidFill>
                <a:latin typeface="Carlito"/>
                <a:cs typeface="Carlito"/>
              </a:rPr>
              <a:t>Wide </a:t>
            </a:r>
            <a:r>
              <a:rPr sz="3600" b="1" spc="-10" dirty="0">
                <a:solidFill>
                  <a:srgbClr val="00B0F0"/>
                </a:solidFill>
                <a:latin typeface="Carlito"/>
                <a:cs typeface="Carlito"/>
              </a:rPr>
              <a:t>Area</a:t>
            </a:r>
            <a:r>
              <a:rPr sz="3600" b="1" spc="-15" dirty="0">
                <a:solidFill>
                  <a:srgbClr val="00B0F0"/>
                </a:solidFill>
                <a:latin typeface="Carlito"/>
                <a:cs typeface="Carlito"/>
              </a:rPr>
              <a:t> Networks</a:t>
            </a:r>
            <a:endParaRPr sz="3600" b="1" dirty="0">
              <a:solidFill>
                <a:srgbClr val="00B0F0"/>
              </a:solidFill>
              <a:latin typeface="Carlito"/>
              <a:cs typeface="Carlito"/>
            </a:endParaRPr>
          </a:p>
          <a:p>
            <a:pPr marL="2632710" indent="-229235">
              <a:lnSpc>
                <a:spcPct val="100000"/>
              </a:lnSpc>
              <a:spcBef>
                <a:spcPts val="625"/>
              </a:spcBef>
              <a:buChar char="•"/>
              <a:tabLst>
                <a:tab pos="2633345" algn="l"/>
              </a:tabLst>
            </a:pPr>
            <a:r>
              <a:rPr sz="3200" spc="-5" dirty="0">
                <a:latin typeface="Carlito"/>
                <a:cs typeface="Carlito"/>
              </a:rPr>
              <a:t>Wireless</a:t>
            </a:r>
            <a:r>
              <a:rPr sz="3200" spc="-3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Networks</a:t>
            </a:r>
            <a:endParaRPr sz="3200" dirty="0">
              <a:latin typeface="Carlito"/>
              <a:cs typeface="Carlito"/>
            </a:endParaRPr>
          </a:p>
          <a:p>
            <a:pPr marL="2632710" indent="-229235">
              <a:lnSpc>
                <a:spcPct val="100000"/>
              </a:lnSpc>
              <a:spcBef>
                <a:spcPts val="615"/>
              </a:spcBef>
              <a:buChar char="•"/>
              <a:tabLst>
                <a:tab pos="2633345" algn="l"/>
              </a:tabLst>
            </a:pPr>
            <a:r>
              <a:rPr sz="3200" dirty="0">
                <a:latin typeface="Carlito"/>
                <a:cs typeface="Carlito"/>
              </a:rPr>
              <a:t>Home</a:t>
            </a:r>
            <a:r>
              <a:rPr sz="3200" spc="-1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Networks</a:t>
            </a:r>
            <a:endParaRPr sz="3200" dirty="0">
              <a:latin typeface="Carlito"/>
              <a:cs typeface="Carlito"/>
            </a:endParaRPr>
          </a:p>
          <a:p>
            <a:pPr marL="2632710" indent="-229235">
              <a:lnSpc>
                <a:spcPct val="100000"/>
              </a:lnSpc>
              <a:spcBef>
                <a:spcPts val="610"/>
              </a:spcBef>
              <a:buChar char="•"/>
              <a:tabLst>
                <a:tab pos="2633345" algn="l"/>
              </a:tabLst>
            </a:pPr>
            <a:r>
              <a:rPr sz="3200" spc="-15" dirty="0">
                <a:latin typeface="Carlito"/>
                <a:cs typeface="Carlito"/>
              </a:rPr>
              <a:t>Internetworks</a:t>
            </a:r>
            <a:endParaRPr sz="32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080"/>
              </a:spcBef>
            </a:pP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There are many </a:t>
            </a:r>
            <a:r>
              <a:rPr sz="1800" spc="-15" dirty="0">
                <a:solidFill>
                  <a:srgbClr val="333333"/>
                </a:solidFill>
                <a:latin typeface="Carlito"/>
                <a:cs typeface="Carlito"/>
              </a:rPr>
              <a:t>different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types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of </a:t>
            </a: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network,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which </a:t>
            </a: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can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be used </a:t>
            </a:r>
            <a:r>
              <a:rPr sz="1800" spc="-15" dirty="0">
                <a:solidFill>
                  <a:srgbClr val="333333"/>
                </a:solidFill>
                <a:latin typeface="Carlito"/>
                <a:cs typeface="Carlito"/>
              </a:rPr>
              <a:t>for different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purposes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and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by </a:t>
            </a:r>
            <a:r>
              <a:rPr sz="1800" spc="-15" dirty="0">
                <a:solidFill>
                  <a:srgbClr val="333333"/>
                </a:solidFill>
                <a:latin typeface="Carlito"/>
                <a:cs typeface="Carlito"/>
              </a:rPr>
              <a:t>different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types</a:t>
            </a:r>
            <a:r>
              <a:rPr sz="1800" spc="330" dirty="0">
                <a:solidFill>
                  <a:srgbClr val="333333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of</a:t>
            </a:r>
            <a:endParaRPr sz="18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people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and </a:t>
            </a:r>
            <a:r>
              <a:rPr sz="1800" spc="-15" dirty="0">
                <a:solidFill>
                  <a:srgbClr val="333333"/>
                </a:solidFill>
                <a:latin typeface="Carlito"/>
                <a:cs typeface="Carlito"/>
              </a:rPr>
              <a:t>organization. Here </a:t>
            </a: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are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some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of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the</a:t>
            </a:r>
            <a:r>
              <a:rPr sz="1800" spc="85" dirty="0">
                <a:solidFill>
                  <a:srgbClr val="333333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networks</a:t>
            </a:r>
            <a:endParaRPr sz="18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</a:pPr>
            <a:endParaRPr sz="18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200" dirty="0">
              <a:latin typeface="Carlito"/>
              <a:cs typeface="Carlito"/>
            </a:endParaRPr>
          </a:p>
          <a:p>
            <a:pPr marR="2170430" algn="r">
              <a:lnSpc>
                <a:spcPct val="100000"/>
              </a:lnSpc>
            </a:pP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6939" y="264413"/>
            <a:ext cx="38195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204" dirty="0"/>
              <a:t>Network</a:t>
            </a:r>
            <a:r>
              <a:rPr sz="4000" spc="-480" dirty="0"/>
              <a:t> </a:t>
            </a:r>
            <a:r>
              <a:rPr sz="4000" spc="-235" dirty="0"/>
              <a:t>Hardware</a:t>
            </a:r>
            <a:endParaRPr sz="400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D5D0FAE-6A0F-4E99-B7D9-0EE8C702EF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8289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532"/>
    </mc:Choice>
    <mc:Fallback xmlns="">
      <p:transition spd="slow" advTm="223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8992" y="83261"/>
            <a:ext cx="8228330" cy="1068705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12700" marR="5080">
              <a:lnSpc>
                <a:spcPts val="3890"/>
              </a:lnSpc>
              <a:spcBef>
                <a:spcPts val="590"/>
              </a:spcBef>
            </a:pPr>
            <a:r>
              <a:rPr sz="3600" spc="-220" dirty="0"/>
              <a:t>Classification </a:t>
            </a:r>
            <a:r>
              <a:rPr sz="3600" spc="-165" dirty="0"/>
              <a:t>of </a:t>
            </a:r>
            <a:r>
              <a:rPr sz="3600" spc="-215" dirty="0"/>
              <a:t>interconnected </a:t>
            </a:r>
            <a:r>
              <a:rPr sz="3600" spc="-165" dirty="0"/>
              <a:t>processors</a:t>
            </a:r>
            <a:r>
              <a:rPr sz="3600" spc="-735" dirty="0"/>
              <a:t> </a:t>
            </a:r>
            <a:r>
              <a:rPr sz="3600" spc="-180" dirty="0"/>
              <a:t>by  </a:t>
            </a:r>
            <a:r>
              <a:rPr sz="3600" spc="-220" dirty="0"/>
              <a:t>scale</a:t>
            </a:r>
            <a:endParaRPr sz="3600" dirty="0"/>
          </a:p>
        </p:txBody>
      </p:sp>
      <p:sp>
        <p:nvSpPr>
          <p:cNvPr id="3" name="object 3"/>
          <p:cNvSpPr/>
          <p:nvPr/>
        </p:nvSpPr>
        <p:spPr>
          <a:xfrm>
            <a:off x="3244595" y="1725167"/>
            <a:ext cx="6142424" cy="405688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0A77115-CA85-4B36-9150-161D8D489E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87"/>
    </mc:Choice>
    <mc:Fallback xmlns="">
      <p:transition spd="slow" advTm="41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6342886"/>
            <a:ext cx="12192000" cy="515620"/>
            <a:chOff x="0" y="6342886"/>
            <a:chExt cx="12192000" cy="515620"/>
          </a:xfrm>
        </p:grpSpPr>
        <p:sp>
          <p:nvSpPr>
            <p:cNvPr id="3" name="object 3"/>
            <p:cNvSpPr/>
            <p:nvPr/>
          </p:nvSpPr>
          <p:spPr>
            <a:xfrm>
              <a:off x="0" y="6370319"/>
              <a:ext cx="12191999" cy="487677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92" y="6490714"/>
              <a:ext cx="1781556" cy="313944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50240" y="286257"/>
            <a:ext cx="551688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rgbClr val="A3123E"/>
                </a:solidFill>
                <a:latin typeface="Georgia"/>
                <a:cs typeface="Georgia"/>
              </a:rPr>
              <a:t>Personal </a:t>
            </a:r>
            <a:r>
              <a:rPr sz="3200" spc="-5" dirty="0">
                <a:solidFill>
                  <a:srgbClr val="A3123E"/>
                </a:solidFill>
                <a:latin typeface="Georgia"/>
                <a:cs typeface="Georgia"/>
              </a:rPr>
              <a:t>Area Network </a:t>
            </a:r>
            <a:r>
              <a:rPr sz="3200" dirty="0">
                <a:solidFill>
                  <a:srgbClr val="A3123E"/>
                </a:solidFill>
                <a:latin typeface="Georgia"/>
                <a:cs typeface="Georgia"/>
              </a:rPr>
              <a:t>(</a:t>
            </a:r>
            <a:r>
              <a:rPr sz="3200" spc="-60" dirty="0">
                <a:solidFill>
                  <a:srgbClr val="A3123E"/>
                </a:solidFill>
                <a:latin typeface="Georgia"/>
                <a:cs typeface="Georgia"/>
              </a:rPr>
              <a:t> </a:t>
            </a:r>
            <a:r>
              <a:rPr sz="3200" dirty="0">
                <a:solidFill>
                  <a:srgbClr val="A3123E"/>
                </a:solidFill>
                <a:latin typeface="Georgia"/>
                <a:cs typeface="Georgia"/>
              </a:rPr>
              <a:t>PAN)</a:t>
            </a:r>
            <a:endParaRPr sz="3200">
              <a:latin typeface="Georgia"/>
              <a:cs typeface="Georgi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66672" y="947927"/>
            <a:ext cx="8321040" cy="528675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5777650-CBE6-44AB-A5C8-22D3A31249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80"/>
    </mc:Choice>
    <mc:Fallback xmlns="">
      <p:transition spd="slow" advTm="63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264413"/>
            <a:ext cx="467677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b="1" spc="-175" dirty="0">
                <a:solidFill>
                  <a:srgbClr val="C00000"/>
                </a:solidFill>
                <a:latin typeface="Trebuchet MS"/>
                <a:cs typeface="Trebuchet MS"/>
              </a:rPr>
              <a:t>Local </a:t>
            </a:r>
            <a:r>
              <a:rPr sz="3200" b="1" spc="-245" dirty="0">
                <a:solidFill>
                  <a:srgbClr val="C00000"/>
                </a:solidFill>
                <a:latin typeface="Trebuchet MS"/>
                <a:cs typeface="Trebuchet MS"/>
              </a:rPr>
              <a:t>Area </a:t>
            </a:r>
            <a:r>
              <a:rPr sz="3200" b="1" spc="-229" dirty="0">
                <a:solidFill>
                  <a:srgbClr val="C00000"/>
                </a:solidFill>
                <a:latin typeface="Trebuchet MS"/>
                <a:cs typeface="Trebuchet MS"/>
              </a:rPr>
              <a:t>Networks</a:t>
            </a:r>
            <a:r>
              <a:rPr sz="3200" b="1" spc="-210" dirty="0">
                <a:solidFill>
                  <a:srgbClr val="C00000"/>
                </a:solidFill>
                <a:latin typeface="Trebuchet MS"/>
                <a:cs typeface="Trebuchet MS"/>
              </a:rPr>
              <a:t> </a:t>
            </a:r>
            <a:r>
              <a:rPr sz="3200" b="1" spc="-150" dirty="0">
                <a:solidFill>
                  <a:srgbClr val="C00000"/>
                </a:solidFill>
                <a:latin typeface="Trebuchet MS"/>
                <a:cs typeface="Trebuchet MS"/>
              </a:rPr>
              <a:t>(LANs</a:t>
            </a:r>
            <a:r>
              <a:rPr sz="4000" spc="-150" dirty="0"/>
              <a:t>)</a:t>
            </a:r>
            <a:endParaRPr sz="40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070610"/>
            <a:ext cx="3906520" cy="3779520"/>
          </a:xfrm>
          <a:prstGeom prst="rect">
            <a:avLst/>
          </a:prstGeom>
        </p:spPr>
        <p:txBody>
          <a:bodyPr vert="horz" wrap="square" lIns="0" tIns="54610" rIns="0" bIns="0" rtlCol="0">
            <a:spAutoFit/>
          </a:bodyPr>
          <a:lstStyle/>
          <a:p>
            <a:pPr marL="241300" marR="517525" indent="-228600">
              <a:lnSpc>
                <a:spcPct val="90000"/>
              </a:lnSpc>
              <a:spcBef>
                <a:spcPts val="430"/>
              </a:spcBef>
              <a:buChar char="•"/>
              <a:tabLst>
                <a:tab pos="241300" algn="l"/>
              </a:tabLst>
            </a:pPr>
            <a:r>
              <a:rPr sz="2800" spc="-190" dirty="0">
                <a:latin typeface="Arial"/>
                <a:cs typeface="Arial"/>
              </a:rPr>
              <a:t>Group </a:t>
            </a:r>
            <a:r>
              <a:rPr sz="2800" spc="-75" dirty="0">
                <a:latin typeface="Arial"/>
                <a:cs typeface="Arial"/>
              </a:rPr>
              <a:t>of </a:t>
            </a:r>
            <a:r>
              <a:rPr sz="2800" spc="-160" dirty="0">
                <a:latin typeface="Arial"/>
                <a:cs typeface="Arial"/>
              </a:rPr>
              <a:t>devices  </a:t>
            </a:r>
            <a:r>
              <a:rPr sz="2800" spc="-120" dirty="0">
                <a:latin typeface="Arial"/>
                <a:cs typeface="Arial"/>
              </a:rPr>
              <a:t>(computers servers,  </a:t>
            </a:r>
            <a:r>
              <a:rPr sz="2800" spc="-95" dirty="0">
                <a:latin typeface="Arial"/>
                <a:cs typeface="Arial"/>
              </a:rPr>
              <a:t>printers </a:t>
            </a:r>
            <a:r>
              <a:rPr sz="2800" spc="-80" dirty="0">
                <a:latin typeface="Arial"/>
                <a:cs typeface="Arial"/>
              </a:rPr>
              <a:t>, </a:t>
            </a:r>
            <a:r>
              <a:rPr sz="2800" spc="-130" dirty="0">
                <a:latin typeface="Arial"/>
                <a:cs typeface="Arial"/>
              </a:rPr>
              <a:t>switches </a:t>
            </a:r>
            <a:r>
              <a:rPr sz="2800" spc="-135" dirty="0">
                <a:latin typeface="Arial"/>
                <a:cs typeface="Arial"/>
              </a:rPr>
              <a:t>etc  </a:t>
            </a:r>
            <a:r>
              <a:rPr sz="2800" spc="-150" dirty="0">
                <a:latin typeface="Arial"/>
                <a:cs typeface="Arial"/>
              </a:rPr>
              <a:t>located </a:t>
            </a:r>
            <a:r>
              <a:rPr sz="2800" spc="-100" dirty="0">
                <a:latin typeface="Arial"/>
                <a:cs typeface="Arial"/>
              </a:rPr>
              <a:t>in </a:t>
            </a:r>
            <a:r>
              <a:rPr sz="2800" spc="-140" dirty="0">
                <a:latin typeface="Arial"/>
                <a:cs typeface="Arial"/>
              </a:rPr>
              <a:t>the </a:t>
            </a:r>
            <a:r>
              <a:rPr sz="2800" spc="-215" dirty="0">
                <a:latin typeface="Arial"/>
                <a:cs typeface="Arial"/>
              </a:rPr>
              <a:t>same  </a:t>
            </a:r>
            <a:r>
              <a:rPr sz="2800" spc="-120" dirty="0">
                <a:latin typeface="Arial"/>
                <a:cs typeface="Arial"/>
              </a:rPr>
              <a:t>building</a:t>
            </a:r>
            <a:endParaRPr sz="2800">
              <a:latin typeface="Arial"/>
              <a:cs typeface="Arial"/>
            </a:endParaRPr>
          </a:p>
          <a:p>
            <a:pPr marL="241300" marR="5080" indent="-228600">
              <a:lnSpc>
                <a:spcPts val="3020"/>
              </a:lnSpc>
              <a:spcBef>
                <a:spcPts val="1060"/>
              </a:spcBef>
              <a:buChar char="•"/>
              <a:tabLst>
                <a:tab pos="241300" algn="l"/>
              </a:tabLst>
            </a:pPr>
            <a:r>
              <a:rPr sz="2800" spc="-130" dirty="0">
                <a:latin typeface="Arial"/>
                <a:cs typeface="Arial"/>
              </a:rPr>
              <a:t>In </a:t>
            </a:r>
            <a:r>
              <a:rPr sz="2800" spc="-150" dirty="0">
                <a:latin typeface="Arial"/>
                <a:cs typeface="Arial"/>
              </a:rPr>
              <a:t>close </a:t>
            </a:r>
            <a:r>
              <a:rPr sz="2800" spc="-100" dirty="0">
                <a:latin typeface="Arial"/>
                <a:cs typeface="Arial"/>
              </a:rPr>
              <a:t>proximity </a:t>
            </a:r>
            <a:r>
              <a:rPr sz="2800" spc="-90" dirty="0">
                <a:latin typeface="Arial"/>
                <a:cs typeface="Arial"/>
              </a:rPr>
              <a:t>to </a:t>
            </a:r>
            <a:r>
              <a:rPr sz="2800" spc="-220" dirty="0">
                <a:latin typeface="Arial"/>
                <a:cs typeface="Arial"/>
              </a:rPr>
              <a:t>each  </a:t>
            </a:r>
            <a:r>
              <a:rPr sz="2800" spc="-114" dirty="0">
                <a:latin typeface="Arial"/>
                <a:cs typeface="Arial"/>
              </a:rPr>
              <a:t>other</a:t>
            </a:r>
            <a:endParaRPr sz="2800">
              <a:latin typeface="Arial"/>
              <a:cs typeface="Arial"/>
            </a:endParaRPr>
          </a:p>
          <a:p>
            <a:pPr marL="241300" marR="513080" indent="-228600">
              <a:lnSpc>
                <a:spcPts val="3030"/>
              </a:lnSpc>
              <a:spcBef>
                <a:spcPts val="994"/>
              </a:spcBef>
              <a:buChar char="•"/>
              <a:tabLst>
                <a:tab pos="241300" algn="l"/>
              </a:tabLst>
            </a:pPr>
            <a:r>
              <a:rPr sz="2800" spc="-114" dirty="0">
                <a:latin typeface="Arial"/>
                <a:cs typeface="Arial"/>
              </a:rPr>
              <a:t>Most </a:t>
            </a:r>
            <a:r>
              <a:rPr sz="2800" spc="-160" dirty="0">
                <a:latin typeface="Arial"/>
                <a:cs typeface="Arial"/>
              </a:rPr>
              <a:t>common </a:t>
            </a:r>
            <a:r>
              <a:rPr sz="2800" spc="-135" dirty="0">
                <a:latin typeface="Arial"/>
                <a:cs typeface="Arial"/>
              </a:rPr>
              <a:t>type </a:t>
            </a:r>
            <a:r>
              <a:rPr sz="2800" spc="-80" dirty="0">
                <a:latin typeface="Arial"/>
                <a:cs typeface="Arial"/>
              </a:rPr>
              <a:t>of  </a:t>
            </a:r>
            <a:r>
              <a:rPr sz="2800" spc="-265" dirty="0">
                <a:latin typeface="Arial"/>
                <a:cs typeface="Arial"/>
              </a:rPr>
              <a:t>LAN </a:t>
            </a:r>
            <a:r>
              <a:rPr sz="2800" spc="-95" dirty="0">
                <a:latin typeface="Arial"/>
                <a:cs typeface="Arial"/>
              </a:rPr>
              <a:t>is </a:t>
            </a:r>
            <a:r>
              <a:rPr sz="2800" spc="-135" dirty="0">
                <a:latin typeface="Arial"/>
                <a:cs typeface="Arial"/>
              </a:rPr>
              <a:t>ethernet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265" dirty="0">
                <a:latin typeface="Arial"/>
                <a:cs typeface="Arial"/>
              </a:rPr>
              <a:t>LAN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46547" y="1365503"/>
            <a:ext cx="5772911" cy="453542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186BAA0-A1FC-4A92-9D03-ED6A6DE6DE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21"/>
    </mc:Choice>
    <mc:Fallback xmlns="">
      <p:transition spd="slow" advTm="34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780">
              <a:lnSpc>
                <a:spcPct val="100000"/>
              </a:lnSpc>
              <a:spcBef>
                <a:spcPts val="100"/>
              </a:spcBef>
            </a:pPr>
            <a:r>
              <a:rPr spc="-300" dirty="0"/>
              <a:t>Local </a:t>
            </a:r>
            <a:r>
              <a:rPr spc="-229" dirty="0"/>
              <a:t>Area </a:t>
            </a:r>
            <a:r>
              <a:rPr spc="-220" dirty="0"/>
              <a:t>Networks</a:t>
            </a:r>
            <a:r>
              <a:rPr spc="-760" dirty="0"/>
              <a:t> </a:t>
            </a:r>
            <a:r>
              <a:rPr spc="-225" dirty="0"/>
              <a:t>(LANs)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090166" y="5414264"/>
            <a:ext cx="2016125" cy="52835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60"/>
              </a:spcBef>
              <a:tabLst>
                <a:tab pos="240665" algn="l"/>
                <a:tab pos="241300" algn="l"/>
              </a:tabLst>
            </a:pPr>
            <a:r>
              <a:rPr lang="en-IN" sz="1400" spc="-5" dirty="0">
                <a:solidFill>
                  <a:srgbClr val="EC7C30"/>
                </a:solidFill>
                <a:latin typeface="Carlito"/>
                <a:cs typeface="Carlito"/>
              </a:rPr>
              <a:t>							(a</a:t>
            </a:r>
            <a:r>
              <a:rPr sz="1400" spc="-5" dirty="0">
                <a:solidFill>
                  <a:srgbClr val="EC7C30"/>
                </a:solidFill>
                <a:latin typeface="Carlito"/>
                <a:cs typeface="Carlito"/>
              </a:rPr>
              <a:t>) </a:t>
            </a:r>
            <a:r>
              <a:rPr sz="1400" spc="-5" dirty="0">
                <a:latin typeface="Carlito"/>
                <a:cs typeface="Carlito"/>
              </a:rPr>
              <a:t>Bus</a:t>
            </a:r>
            <a:endParaRPr sz="1400" dirty="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515480" y="5815496"/>
            <a:ext cx="1323719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400" spc="-10" dirty="0">
                <a:solidFill>
                  <a:srgbClr val="EC7C30"/>
                </a:solidFill>
                <a:latin typeface="Carlito"/>
                <a:cs typeface="Carlito"/>
              </a:rPr>
              <a:t>     </a:t>
            </a:r>
            <a:r>
              <a:rPr sz="1400" spc="-10" dirty="0">
                <a:solidFill>
                  <a:srgbClr val="EC7C30"/>
                </a:solidFill>
                <a:latin typeface="Carlito"/>
                <a:cs typeface="Carlito"/>
              </a:rPr>
              <a:t>(b)</a:t>
            </a:r>
            <a:r>
              <a:rPr sz="1400" spc="-60" dirty="0">
                <a:solidFill>
                  <a:srgbClr val="EC7C30"/>
                </a:solidFill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Ring</a:t>
            </a:r>
          </a:p>
        </p:txBody>
      </p:sp>
      <p:sp>
        <p:nvSpPr>
          <p:cNvPr id="6" name="object 6"/>
          <p:cNvSpPr/>
          <p:nvPr/>
        </p:nvSpPr>
        <p:spPr>
          <a:xfrm>
            <a:off x="2189226" y="2472692"/>
            <a:ext cx="7912608" cy="301447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17905" y="1016253"/>
            <a:ext cx="9862185" cy="1861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A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local </a:t>
            </a: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area network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or </a:t>
            </a:r>
            <a:r>
              <a:rPr sz="1800" u="heavy" spc="-5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Carlito"/>
                <a:cs typeface="Carlito"/>
                <a:hlinkClick r:id="rId5"/>
              </a:rPr>
              <a:t>LAN</a:t>
            </a:r>
            <a:r>
              <a:rPr sz="1800" spc="-5" dirty="0">
                <a:solidFill>
                  <a:srgbClr val="0462C1"/>
                </a:solidFill>
                <a:latin typeface="Carlito"/>
                <a:cs typeface="Carlito"/>
                <a:hlinkClick r:id="rId5"/>
              </a:rPr>
              <a:t>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is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a </a:t>
            </a: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network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that connects </a:t>
            </a:r>
            <a:r>
              <a:rPr sz="1800" spc="-15" dirty="0">
                <a:solidFill>
                  <a:srgbClr val="333333"/>
                </a:solidFill>
                <a:latin typeface="Carlito"/>
                <a:cs typeface="Carlito"/>
              </a:rPr>
              <a:t>computers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within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a </a:t>
            </a: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limited area.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This might be in</a:t>
            </a:r>
            <a:r>
              <a:rPr sz="1800" spc="325" dirty="0">
                <a:solidFill>
                  <a:srgbClr val="333333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a</a:t>
            </a:r>
            <a:endParaRPr sz="18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school,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an </a:t>
            </a: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office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or </a:t>
            </a:r>
            <a:r>
              <a:rPr sz="1800" spc="-10" dirty="0">
                <a:solidFill>
                  <a:srgbClr val="333333"/>
                </a:solidFill>
                <a:latin typeface="Carlito"/>
                <a:cs typeface="Carlito"/>
              </a:rPr>
              <a:t>even </a:t>
            </a:r>
            <a:r>
              <a:rPr sz="1800" dirty="0">
                <a:solidFill>
                  <a:srgbClr val="333333"/>
                </a:solidFill>
                <a:latin typeface="Carlito"/>
                <a:cs typeface="Carlito"/>
              </a:rPr>
              <a:t>a</a:t>
            </a:r>
            <a:r>
              <a:rPr sz="1800" spc="50" dirty="0">
                <a:solidFill>
                  <a:srgbClr val="333333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333333"/>
                </a:solidFill>
                <a:latin typeface="Carlito"/>
                <a:cs typeface="Carlito"/>
              </a:rPr>
              <a:t>home.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650">
              <a:latin typeface="Carlito"/>
              <a:cs typeface="Carlito"/>
            </a:endParaRPr>
          </a:p>
          <a:p>
            <a:pPr marL="366395" indent="-140970">
              <a:lnSpc>
                <a:spcPct val="100000"/>
              </a:lnSpc>
              <a:buSzPct val="90000"/>
              <a:buChar char="·"/>
              <a:tabLst>
                <a:tab pos="367030" algn="l"/>
              </a:tabLst>
            </a:pPr>
            <a:r>
              <a:rPr sz="2000" dirty="0">
                <a:latin typeface="Arial"/>
                <a:cs typeface="Arial"/>
              </a:rPr>
              <a:t>Characterics of LANs: (a) privated-owned, (b) small</a:t>
            </a:r>
            <a:r>
              <a:rPr sz="2000" spc="-18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size,</a:t>
            </a:r>
            <a:endParaRPr sz="2000">
              <a:latin typeface="Arial"/>
              <a:cs typeface="Arial"/>
            </a:endParaRPr>
          </a:p>
          <a:p>
            <a:pPr marL="1201420">
              <a:lnSpc>
                <a:spcPct val="100000"/>
              </a:lnSpc>
            </a:pPr>
            <a:r>
              <a:rPr sz="2000" dirty="0">
                <a:latin typeface="Arial"/>
                <a:cs typeface="Arial"/>
              </a:rPr>
              <a:t>(c) transmission </a:t>
            </a:r>
            <a:r>
              <a:rPr sz="2000" spc="-15" dirty="0">
                <a:latin typeface="Arial"/>
                <a:cs typeface="Arial"/>
              </a:rPr>
              <a:t>technology, </a:t>
            </a:r>
            <a:r>
              <a:rPr sz="2000" dirty="0">
                <a:latin typeface="Arial"/>
                <a:cs typeface="Arial"/>
              </a:rPr>
              <a:t>(d)</a:t>
            </a:r>
            <a:r>
              <a:rPr sz="2000" spc="-13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topology</a:t>
            </a:r>
            <a:endParaRPr sz="2000">
              <a:latin typeface="Arial"/>
              <a:cs typeface="Arial"/>
            </a:endParaRPr>
          </a:p>
          <a:p>
            <a:pPr marL="469900" lvl="1" indent="-140970">
              <a:lnSpc>
                <a:spcPct val="100000"/>
              </a:lnSpc>
              <a:spcBef>
                <a:spcPts val="900"/>
              </a:spcBef>
              <a:buSzPct val="90000"/>
              <a:buChar char="·"/>
              <a:tabLst>
                <a:tab pos="470534" algn="l"/>
              </a:tabLst>
            </a:pPr>
            <a:r>
              <a:rPr sz="2000" dirty="0">
                <a:latin typeface="Arial"/>
                <a:cs typeface="Arial"/>
              </a:rPr>
              <a:t>Ethernets are most popular (up to 10</a:t>
            </a:r>
            <a:r>
              <a:rPr sz="2000" spc="-2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Gb/s)</a:t>
            </a:r>
            <a:endParaRPr sz="2000">
              <a:latin typeface="Arial"/>
              <a:cs typeface="Arial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ABD95C4-D13C-4C6E-AF9D-D728E3BE1A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7334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19"/>
    </mc:Choice>
    <mc:Fallback xmlns="">
      <p:transition spd="slow" advTm="40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9429" y="229870"/>
            <a:ext cx="452437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0" dirty="0"/>
              <a:t>Local </a:t>
            </a:r>
            <a:r>
              <a:rPr spc="-229" dirty="0"/>
              <a:t>Area</a:t>
            </a:r>
            <a:r>
              <a:rPr spc="-580" dirty="0"/>
              <a:t> </a:t>
            </a:r>
            <a:r>
              <a:rPr spc="-220" dirty="0"/>
              <a:t>Networks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289429" y="999095"/>
            <a:ext cx="6024880" cy="3272050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375"/>
              </a:spcBef>
              <a:buSzPct val="64285"/>
              <a:buFont typeface="Wingdings"/>
              <a:buChar char="⚫"/>
              <a:tabLst>
                <a:tab pos="354965" algn="l"/>
                <a:tab pos="355600" algn="l"/>
              </a:tabLst>
            </a:pPr>
            <a:r>
              <a:rPr sz="2800" spc="-15" dirty="0">
                <a:latin typeface="Carlito"/>
                <a:cs typeface="Carlito"/>
              </a:rPr>
              <a:t>Characteristics</a:t>
            </a:r>
            <a:endParaRPr sz="2800" dirty="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spcBef>
                <a:spcPts val="245"/>
              </a:spcBef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2400" spc="-5" dirty="0">
                <a:latin typeface="Carlito"/>
                <a:cs typeface="Carlito"/>
              </a:rPr>
              <a:t>small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spc="-20" dirty="0">
                <a:latin typeface="Carlito"/>
                <a:cs typeface="Carlito"/>
              </a:rPr>
              <a:t>size</a:t>
            </a:r>
            <a:endParaRPr sz="2400" dirty="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spcBef>
                <a:spcPts val="220"/>
              </a:spcBef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2400" spc="-5" dirty="0">
                <a:latin typeface="Carlito"/>
                <a:cs typeface="Carlito"/>
              </a:rPr>
              <a:t>transmission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technology</a:t>
            </a:r>
            <a:endParaRPr sz="2400" dirty="0">
              <a:latin typeface="Carlito"/>
              <a:cs typeface="Carlito"/>
            </a:endParaRPr>
          </a:p>
          <a:p>
            <a:pPr marL="1155700" lvl="2" indent="-228600">
              <a:lnSpc>
                <a:spcPct val="100000"/>
              </a:lnSpc>
              <a:spcBef>
                <a:spcPts val="280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r>
              <a:rPr sz="2000" spc="-5" dirty="0">
                <a:latin typeface="Carlito"/>
                <a:cs typeface="Carlito"/>
              </a:rPr>
              <a:t>single </a:t>
            </a:r>
            <a:r>
              <a:rPr sz="2000" dirty="0">
                <a:latin typeface="Carlito"/>
                <a:cs typeface="Carlito"/>
              </a:rPr>
              <a:t>cable</a:t>
            </a:r>
          </a:p>
          <a:p>
            <a:pPr marL="756285" lvl="1" indent="-287020">
              <a:lnSpc>
                <a:spcPct val="100000"/>
              </a:lnSpc>
              <a:spcBef>
                <a:spcPts val="250"/>
              </a:spcBef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2000" spc="-5" dirty="0">
                <a:latin typeface="Carlito"/>
                <a:cs typeface="Carlito"/>
              </a:rPr>
              <a:t>topology:</a:t>
            </a:r>
            <a:endParaRPr sz="2000" dirty="0">
              <a:latin typeface="Carlito"/>
              <a:cs typeface="Carlito"/>
            </a:endParaRPr>
          </a:p>
          <a:p>
            <a:pPr marL="1155700" lvl="2" indent="-228600">
              <a:lnSpc>
                <a:spcPct val="100000"/>
              </a:lnSpc>
              <a:spcBef>
                <a:spcPts val="265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r>
              <a:rPr sz="2000" spc="5" dirty="0">
                <a:latin typeface="Carlito"/>
                <a:cs typeface="Carlito"/>
              </a:rPr>
              <a:t>bus</a:t>
            </a:r>
            <a:endParaRPr sz="2000" dirty="0">
              <a:latin typeface="Carlito"/>
              <a:cs typeface="Carlito"/>
            </a:endParaRPr>
          </a:p>
          <a:p>
            <a:pPr marL="1612900" lvl="3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612900" algn="l"/>
                <a:tab pos="1613535" algn="l"/>
              </a:tabLst>
            </a:pPr>
            <a:r>
              <a:rPr sz="1800" spc="-5" dirty="0">
                <a:latin typeface="Carlito"/>
                <a:cs typeface="Carlito"/>
              </a:rPr>
              <a:t>Ethernet (IEEE 802.3): </a:t>
            </a:r>
            <a:r>
              <a:rPr sz="1800" dirty="0">
                <a:latin typeface="Carlito"/>
                <a:cs typeface="Carlito"/>
              </a:rPr>
              <a:t>10 </a:t>
            </a:r>
            <a:r>
              <a:rPr sz="1800" spc="-5" dirty="0">
                <a:latin typeface="Carlito"/>
                <a:cs typeface="Carlito"/>
              </a:rPr>
              <a:t>or </a:t>
            </a:r>
            <a:r>
              <a:rPr sz="1800" dirty="0">
                <a:latin typeface="Carlito"/>
                <a:cs typeface="Carlito"/>
              </a:rPr>
              <a:t>100 </a:t>
            </a:r>
            <a:r>
              <a:rPr sz="1800" spc="-5" dirty="0">
                <a:latin typeface="Carlito"/>
                <a:cs typeface="Carlito"/>
              </a:rPr>
              <a:t>Mbps</a:t>
            </a:r>
            <a:r>
              <a:rPr sz="1800" spc="15" dirty="0">
                <a:latin typeface="Carlito"/>
                <a:cs typeface="Carlito"/>
              </a:rPr>
              <a:t> </a:t>
            </a:r>
            <a:endParaRPr sz="1800" dirty="0">
              <a:latin typeface="Carlito"/>
              <a:cs typeface="Carlito"/>
            </a:endParaRPr>
          </a:p>
          <a:p>
            <a:pPr marL="1155700" lvl="2" indent="-228600">
              <a:lnSpc>
                <a:spcPct val="100000"/>
              </a:lnSpc>
              <a:spcBef>
                <a:spcPts val="240"/>
              </a:spcBef>
              <a:buFont typeface="Arial"/>
              <a:buChar char="•"/>
              <a:tabLst>
                <a:tab pos="1155065" algn="l"/>
                <a:tab pos="1155700" algn="l"/>
              </a:tabLst>
            </a:pPr>
            <a:r>
              <a:rPr sz="2000" dirty="0">
                <a:latin typeface="Carlito"/>
                <a:cs typeface="Carlito"/>
              </a:rPr>
              <a:t>ring</a:t>
            </a:r>
          </a:p>
          <a:p>
            <a:pPr marL="1612900" lvl="3" indent="-229235">
              <a:lnSpc>
                <a:spcPct val="100000"/>
              </a:lnSpc>
              <a:spcBef>
                <a:spcPts val="300"/>
              </a:spcBef>
              <a:buFont typeface="Arial"/>
              <a:buChar char="•"/>
              <a:tabLst>
                <a:tab pos="1612900" algn="l"/>
                <a:tab pos="1613535" algn="l"/>
              </a:tabLst>
            </a:pPr>
            <a:r>
              <a:rPr sz="1800" dirty="0">
                <a:latin typeface="Carlito"/>
                <a:cs typeface="Carlito"/>
              </a:rPr>
              <a:t>IBM </a:t>
            </a:r>
            <a:r>
              <a:rPr sz="1800" spc="-20" dirty="0">
                <a:latin typeface="Carlito"/>
                <a:cs typeface="Carlito"/>
              </a:rPr>
              <a:t>token </a:t>
            </a:r>
            <a:r>
              <a:rPr sz="1800" spc="-5" dirty="0">
                <a:latin typeface="Carlito"/>
                <a:cs typeface="Carlito"/>
              </a:rPr>
              <a:t>ring (IEEE 802.5): </a:t>
            </a:r>
            <a:r>
              <a:rPr sz="1800" dirty="0">
                <a:latin typeface="Carlito"/>
                <a:cs typeface="Carlito"/>
              </a:rPr>
              <a:t>4 </a:t>
            </a:r>
            <a:r>
              <a:rPr sz="1800" spc="-5" dirty="0">
                <a:latin typeface="Carlito"/>
                <a:cs typeface="Carlito"/>
              </a:rPr>
              <a:t>or </a:t>
            </a:r>
            <a:r>
              <a:rPr sz="1800" dirty="0">
                <a:latin typeface="Carlito"/>
                <a:cs typeface="Carlito"/>
              </a:rPr>
              <a:t>16</a:t>
            </a:r>
            <a:r>
              <a:rPr sz="1800" spc="25" dirty="0">
                <a:latin typeface="Carlito"/>
                <a:cs typeface="Carlito"/>
              </a:rPr>
              <a:t> </a:t>
            </a:r>
            <a:r>
              <a:rPr sz="1800" spc="-5" dirty="0">
                <a:latin typeface="Carlito"/>
                <a:cs typeface="Carlito"/>
              </a:rPr>
              <a:t>Mbps</a:t>
            </a:r>
            <a:endParaRPr sz="1800" dirty="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746629" y="5075365"/>
            <a:ext cx="5113020" cy="1007968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36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2000" spc="-10" dirty="0">
                <a:latin typeface="Carlito"/>
                <a:cs typeface="Carlito"/>
              </a:rPr>
              <a:t>static: </a:t>
            </a:r>
            <a:r>
              <a:rPr sz="2000" dirty="0">
                <a:latin typeface="Carlito"/>
                <a:cs typeface="Carlito"/>
              </a:rPr>
              <a:t>each machine has an </a:t>
            </a:r>
            <a:r>
              <a:rPr sz="2000" spc="-10" dirty="0">
                <a:latin typeface="Carlito"/>
                <a:cs typeface="Carlito"/>
              </a:rPr>
              <a:t>allocated </a:t>
            </a:r>
            <a:r>
              <a:rPr sz="2000" dirty="0">
                <a:latin typeface="Carlito"/>
                <a:cs typeface="Carlito"/>
              </a:rPr>
              <a:t>time</a:t>
            </a:r>
            <a:r>
              <a:rPr sz="2000" spc="20" dirty="0">
                <a:latin typeface="Carlito"/>
                <a:cs typeface="Carlito"/>
              </a:rPr>
              <a:t> </a:t>
            </a:r>
            <a:r>
              <a:rPr sz="2000" spc="-5" dirty="0">
                <a:latin typeface="Carlito"/>
                <a:cs typeface="Carlito"/>
              </a:rPr>
              <a:t>slot</a:t>
            </a:r>
            <a:endParaRPr sz="2000" dirty="0">
              <a:latin typeface="Carlito"/>
              <a:cs typeface="Carlito"/>
            </a:endParaRPr>
          </a:p>
          <a:p>
            <a:pPr marL="299085" indent="-287020">
              <a:lnSpc>
                <a:spcPct val="100000"/>
              </a:lnSpc>
              <a:spcBef>
                <a:spcPts val="265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lang="en-IN" sz="2000" dirty="0">
                <a:latin typeface="Carlito"/>
                <a:cs typeface="Carlito"/>
              </a:rPr>
              <a:t>D</a:t>
            </a:r>
            <a:r>
              <a:rPr sz="2000" dirty="0" err="1">
                <a:latin typeface="Carlito"/>
                <a:cs typeface="Carlito"/>
              </a:rPr>
              <a:t>ynamic</a:t>
            </a:r>
            <a:r>
              <a:rPr lang="en-IN" sz="2000" dirty="0">
                <a:latin typeface="Carlito"/>
                <a:cs typeface="Carlito"/>
              </a:rPr>
              <a:t>: each machine can sense a channel is busy before they send data.</a:t>
            </a:r>
            <a:endParaRPr sz="2000" dirty="0">
              <a:latin typeface="Carlito"/>
              <a:cs typeface="Carli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64029" y="4643120"/>
            <a:ext cx="9775571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  <a:tabLst>
                <a:tab pos="380365" algn="l"/>
              </a:tabLst>
            </a:pPr>
            <a:r>
              <a:rPr sz="1800" spc="1925" dirty="0">
                <a:latin typeface="Times New Roman"/>
                <a:cs typeface="Times New Roman"/>
              </a:rPr>
              <a:t>	</a:t>
            </a:r>
            <a:r>
              <a:rPr sz="2800" spc="-10" dirty="0">
                <a:latin typeface="Carlito"/>
                <a:cs typeface="Carlito"/>
              </a:rPr>
              <a:t>Channel allocation </a:t>
            </a:r>
            <a:r>
              <a:rPr sz="2800" spc="-5" dirty="0">
                <a:latin typeface="Carlito"/>
                <a:cs typeface="Carlito"/>
              </a:rPr>
              <a:t>of </a:t>
            </a:r>
            <a:r>
              <a:rPr sz="2800" spc="-20" dirty="0">
                <a:latin typeface="Carlito"/>
                <a:cs typeface="Carlito"/>
              </a:rPr>
              <a:t>broadcast </a:t>
            </a:r>
            <a:r>
              <a:rPr sz="2800" spc="-15" dirty="0">
                <a:latin typeface="Carlito"/>
                <a:cs typeface="Carlito"/>
              </a:rPr>
              <a:t>networks </a:t>
            </a:r>
            <a:r>
              <a:rPr lang="en-IN" sz="2800" spc="-15" dirty="0">
                <a:latin typeface="Carlito"/>
                <a:cs typeface="Carlito"/>
              </a:rPr>
              <a:t>  </a:t>
            </a:r>
            <a:r>
              <a:rPr sz="2700" b="1" baseline="33950" dirty="0">
                <a:solidFill>
                  <a:srgbClr val="1F2023"/>
                </a:solidFill>
                <a:latin typeface="Arial"/>
                <a:cs typeface="Arial"/>
              </a:rPr>
              <a:t>IEEE </a:t>
            </a:r>
            <a:r>
              <a:rPr sz="2700" spc="-7" baseline="33950" dirty="0">
                <a:solidFill>
                  <a:srgbClr val="1F2023"/>
                </a:solidFill>
                <a:latin typeface="Arial"/>
                <a:cs typeface="Arial"/>
              </a:rPr>
              <a:t>802 is a</a:t>
            </a:r>
            <a:r>
              <a:rPr sz="2700" spc="367" baseline="33950" dirty="0">
                <a:solidFill>
                  <a:srgbClr val="1F2023"/>
                </a:solidFill>
                <a:latin typeface="Arial"/>
                <a:cs typeface="Arial"/>
              </a:rPr>
              <a:t> </a:t>
            </a:r>
            <a:r>
              <a:rPr sz="2700" spc="-7" baseline="33950" dirty="0">
                <a:solidFill>
                  <a:srgbClr val="1F2023"/>
                </a:solidFill>
                <a:latin typeface="Arial"/>
                <a:cs typeface="Arial"/>
              </a:rPr>
              <a:t>collection</a:t>
            </a:r>
            <a:endParaRPr sz="2700" baseline="3395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690609" y="4904054"/>
            <a:ext cx="322389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of </a:t>
            </a:r>
            <a:r>
              <a:rPr sz="1800" b="1" dirty="0">
                <a:solidFill>
                  <a:srgbClr val="1F2023"/>
                </a:solidFill>
                <a:latin typeface="Arial"/>
                <a:cs typeface="Arial"/>
              </a:rPr>
              <a:t>networking </a:t>
            </a:r>
            <a:r>
              <a:rPr sz="1800" b="1" spc="-5" dirty="0">
                <a:solidFill>
                  <a:srgbClr val="1F2023"/>
                </a:solidFill>
                <a:latin typeface="Arial"/>
                <a:cs typeface="Arial"/>
              </a:rPr>
              <a:t>standards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that  cover </a:t>
            </a:r>
            <a:r>
              <a:rPr sz="1800" dirty="0">
                <a:solidFill>
                  <a:srgbClr val="1F2023"/>
                </a:solidFill>
                <a:latin typeface="Arial"/>
                <a:cs typeface="Arial"/>
              </a:rPr>
              <a:t>the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physical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and data-link 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layer </a:t>
            </a: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specifications</a:t>
            </a:r>
            <a:r>
              <a:rPr sz="1800" spc="40" dirty="0">
                <a:solidFill>
                  <a:srgbClr val="1F2023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1F2023"/>
                </a:solidFill>
                <a:latin typeface="Arial"/>
                <a:cs typeface="Arial"/>
              </a:rPr>
              <a:t>for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690609" y="5727598"/>
            <a:ext cx="3529965" cy="56832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>
              <a:lnSpc>
                <a:spcPts val="2110"/>
              </a:lnSpc>
              <a:spcBef>
                <a:spcPts val="210"/>
              </a:spcBef>
            </a:pPr>
            <a:r>
              <a:rPr sz="1800" spc="-5" dirty="0">
                <a:solidFill>
                  <a:srgbClr val="1F2023"/>
                </a:solidFill>
                <a:latin typeface="Arial"/>
                <a:cs typeface="Arial"/>
              </a:rPr>
              <a:t>technologies such as Ethernet and  </a:t>
            </a:r>
            <a:r>
              <a:rPr sz="1800" spc="-10" dirty="0">
                <a:solidFill>
                  <a:srgbClr val="1F2023"/>
                </a:solidFill>
                <a:latin typeface="Arial"/>
                <a:cs typeface="Arial"/>
              </a:rPr>
              <a:t>wireless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B08FD5D6-BBCF-4E38-9327-E02AF13BC2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656"/>
    </mc:Choice>
    <mc:Fallback xmlns="">
      <p:transition spd="slow" advTm="153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284225"/>
            <a:ext cx="548449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345" dirty="0">
                <a:solidFill>
                  <a:srgbClr val="C00000"/>
                </a:solidFill>
                <a:latin typeface="Trebuchet MS"/>
                <a:cs typeface="Trebuchet MS"/>
              </a:rPr>
              <a:t>Network </a:t>
            </a:r>
            <a:r>
              <a:rPr sz="4000" b="1" spc="-220" dirty="0">
                <a:solidFill>
                  <a:srgbClr val="C00000"/>
                </a:solidFill>
                <a:latin typeface="Trebuchet MS"/>
                <a:cs typeface="Trebuchet MS"/>
              </a:rPr>
              <a:t>Topologies-</a:t>
            </a:r>
            <a:r>
              <a:rPr sz="4000" b="1" spc="-120" dirty="0">
                <a:solidFill>
                  <a:srgbClr val="C00000"/>
                </a:solidFill>
                <a:latin typeface="Trebuchet MS"/>
                <a:cs typeface="Trebuchet MS"/>
              </a:rPr>
              <a:t> </a:t>
            </a:r>
            <a:r>
              <a:rPr sz="4000" b="1" spc="-260" dirty="0">
                <a:solidFill>
                  <a:srgbClr val="C00000"/>
                </a:solidFill>
                <a:latin typeface="Trebuchet MS"/>
                <a:cs typeface="Trebuchet MS"/>
              </a:rPr>
              <a:t>STAR</a:t>
            </a:r>
            <a:endParaRPr sz="400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22731" y="1235964"/>
            <a:ext cx="6766559" cy="479297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368285" y="4177410"/>
            <a:ext cx="4284345" cy="1946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3345" indent="-81280">
              <a:lnSpc>
                <a:spcPct val="100000"/>
              </a:lnSpc>
              <a:spcBef>
                <a:spcPts val="100"/>
              </a:spcBef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Cons</a:t>
            </a:r>
            <a:endParaRPr sz="1800">
              <a:latin typeface="Carlito"/>
              <a:cs typeface="Carlito"/>
            </a:endParaRPr>
          </a:p>
          <a:p>
            <a:pPr marL="12700" marR="5080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If the </a:t>
            </a: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concentrator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(hub) on which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whole 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topology relies fails,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 whole </a:t>
            </a:r>
            <a:r>
              <a:rPr sz="1800" spc="-20" dirty="0">
                <a:solidFill>
                  <a:srgbClr val="40424E"/>
                </a:solidFill>
                <a:latin typeface="Carlito"/>
                <a:cs typeface="Carlito"/>
              </a:rPr>
              <a:t>system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will 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crash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down.</a:t>
            </a:r>
            <a:endParaRPr sz="1800">
              <a:latin typeface="Carlito"/>
              <a:cs typeface="Carlito"/>
            </a:endParaRPr>
          </a:p>
          <a:p>
            <a:pPr marL="93345" indent="-81280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Cost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of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installation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is</a:t>
            </a:r>
            <a:r>
              <a:rPr sz="1800" spc="30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high.</a:t>
            </a:r>
            <a:endParaRPr sz="1800">
              <a:latin typeface="Carlito"/>
              <a:cs typeface="Carlito"/>
            </a:endParaRPr>
          </a:p>
          <a:p>
            <a:pPr marL="12700" marR="946150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Performance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is based on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single  </a:t>
            </a: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concentrator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i.e.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hub.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87514" y="1803908"/>
            <a:ext cx="4495165" cy="1671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3345" indent="-81280">
              <a:lnSpc>
                <a:spcPct val="100000"/>
              </a:lnSpc>
              <a:spcBef>
                <a:spcPts val="100"/>
              </a:spcBef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Pros</a:t>
            </a:r>
            <a:endParaRPr sz="1800">
              <a:latin typeface="Carlito"/>
              <a:cs typeface="Carlito"/>
            </a:endParaRPr>
          </a:p>
          <a:p>
            <a:pPr marL="12700" marR="5080" algn="just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If N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devices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are connected to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each other in </a:t>
            </a: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star  </a:t>
            </a:r>
            <a:r>
              <a:rPr sz="1800" spc="-25" dirty="0">
                <a:solidFill>
                  <a:srgbClr val="40424E"/>
                </a:solidFill>
                <a:latin typeface="Carlito"/>
                <a:cs typeface="Carlito"/>
              </a:rPr>
              <a:t>topology,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then the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number of cables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required to  connect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them is N. </a:t>
            </a:r>
            <a:r>
              <a:rPr sz="1800" spc="-15" dirty="0">
                <a:solidFill>
                  <a:srgbClr val="40424E"/>
                </a:solidFill>
                <a:latin typeface="Carlito"/>
                <a:cs typeface="Carlito"/>
              </a:rPr>
              <a:t>So,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it is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easy to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set</a:t>
            </a:r>
            <a:r>
              <a:rPr sz="1800" spc="45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up.</a:t>
            </a:r>
            <a:endParaRPr sz="1800">
              <a:latin typeface="Carlito"/>
              <a:cs typeface="Carlito"/>
            </a:endParaRPr>
          </a:p>
          <a:p>
            <a:pPr marL="12700" marR="142240" algn="just">
              <a:lnSpc>
                <a:spcPct val="100000"/>
              </a:lnSpc>
              <a:buSzPct val="94444"/>
              <a:buFont typeface="Arial"/>
              <a:buChar char="•"/>
              <a:tabLst>
                <a:tab pos="93980" algn="l"/>
              </a:tabLst>
            </a:pP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Each device require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only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1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port i.e. </a:t>
            </a:r>
            <a:r>
              <a:rPr sz="1800" spc="-10" dirty="0">
                <a:solidFill>
                  <a:srgbClr val="40424E"/>
                </a:solidFill>
                <a:latin typeface="Carlito"/>
                <a:cs typeface="Carlito"/>
              </a:rPr>
              <a:t>to connect  to </a:t>
            </a:r>
            <a:r>
              <a:rPr sz="1800" dirty="0">
                <a:solidFill>
                  <a:srgbClr val="40424E"/>
                </a:solidFill>
                <a:latin typeface="Carlito"/>
                <a:cs typeface="Carlito"/>
              </a:rPr>
              <a:t>the</a:t>
            </a:r>
            <a:r>
              <a:rPr sz="1800" spc="15" dirty="0">
                <a:solidFill>
                  <a:srgbClr val="40424E"/>
                </a:solidFill>
                <a:latin typeface="Carlito"/>
                <a:cs typeface="Carlito"/>
              </a:rPr>
              <a:t> </a:t>
            </a:r>
            <a:r>
              <a:rPr sz="1800" spc="-5" dirty="0">
                <a:solidFill>
                  <a:srgbClr val="40424E"/>
                </a:solidFill>
                <a:latin typeface="Carlito"/>
                <a:cs typeface="Carlito"/>
              </a:rPr>
              <a:t>hub.</a:t>
            </a:r>
            <a:endParaRPr sz="1800">
              <a:latin typeface="Carlito"/>
              <a:cs typeface="Carlito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235253A-9857-4FB4-9ECD-CF31690DEA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921"/>
    </mc:Choice>
    <mc:Fallback xmlns="">
      <p:transition spd="slow" advTm="73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B9898F767C334FA4C0AE9B6336ECB8" ma:contentTypeVersion="4" ma:contentTypeDescription="Create a new document." ma:contentTypeScope="" ma:versionID="e01ae776422da4b0cfb9149e8ecf2c10">
  <xsd:schema xmlns:xsd="http://www.w3.org/2001/XMLSchema" xmlns:xs="http://www.w3.org/2001/XMLSchema" xmlns:p="http://schemas.microsoft.com/office/2006/metadata/properties" xmlns:ns2="7a65bc86-b1ff-49eb-9dcb-9034d2585cae" targetNamespace="http://schemas.microsoft.com/office/2006/metadata/properties" ma:root="true" ma:fieldsID="c409a2ef15c138b17008d41646bd9063" ns2:_="">
    <xsd:import namespace="7a65bc86-b1ff-49eb-9dcb-9034d2585c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5bc86-b1ff-49eb-9dcb-9034d2585c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B6B3D0A-63CD-4345-9877-8F702002E5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5bc86-b1ff-49eb-9dcb-9034d2585c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33D679-874A-402A-B6CF-B07042476BA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BBAC8D-F6F6-460E-83BE-4FDC54C6405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456</TotalTime>
  <Words>674</Words>
  <Application>Microsoft Office PowerPoint</Application>
  <PresentationFormat>Widescreen</PresentationFormat>
  <Paragraphs>84</Paragraphs>
  <Slides>14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Carlito</vt:lpstr>
      <vt:lpstr>Georgia</vt:lpstr>
      <vt:lpstr>Times New Roman</vt:lpstr>
      <vt:lpstr>Trebuchet MS</vt:lpstr>
      <vt:lpstr>Wingdings</vt:lpstr>
      <vt:lpstr>Office Theme</vt:lpstr>
      <vt:lpstr>19CSE301  COMPUTER NETWORKS 3-0-3 4</vt:lpstr>
      <vt:lpstr>  Network Hardware</vt:lpstr>
      <vt:lpstr>Network Hardware</vt:lpstr>
      <vt:lpstr>Classification of interconnected processors by  scale</vt:lpstr>
      <vt:lpstr>Personal Area Network ( PAN)</vt:lpstr>
      <vt:lpstr>Local Area Networks (LANs)</vt:lpstr>
      <vt:lpstr>Local Area Networks (LANs)</vt:lpstr>
      <vt:lpstr>Local Area Networks</vt:lpstr>
      <vt:lpstr>Network Topologies- STAR</vt:lpstr>
      <vt:lpstr>Network Topologies- RING</vt:lpstr>
      <vt:lpstr>Network Topologies- BUS</vt:lpstr>
      <vt:lpstr>Network Topologies- MESH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Geetha M</dc:creator>
  <cp:lastModifiedBy>Lekha Nair</cp:lastModifiedBy>
  <cp:revision>30</cp:revision>
  <dcterms:created xsi:type="dcterms:W3CDTF">2021-07-20T09:33:30Z</dcterms:created>
  <dcterms:modified xsi:type="dcterms:W3CDTF">2023-10-12T03:39:36Z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2021-01-20T00:00:00Z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2021-07-20T00:00:00Z</vt:filetime>
  </property>
  <property fmtid="{D5CDD505-2E9C-101B-9397-08002B2CF9AE}" pid="5" name="ContentTypeId">
    <vt:lpwstr>0x0101008DB9898F767C334FA4C0AE9B6336ECB8</vt:lpwstr>
  </property>
</Properties>
</file>